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19"/>
  </p:notesMasterIdLst>
  <p:handoutMasterIdLst>
    <p:handoutMasterId r:id="rId20"/>
  </p:handoutMasterIdLst>
  <p:sldIdLst>
    <p:sldId id="1104" r:id="rId3"/>
    <p:sldId id="1140" r:id="rId4"/>
    <p:sldId id="1137" r:id="rId5"/>
    <p:sldId id="1142" r:id="rId6"/>
    <p:sldId id="1096" r:id="rId7"/>
    <p:sldId id="1153" r:id="rId8"/>
    <p:sldId id="1150" r:id="rId9"/>
    <p:sldId id="1135" r:id="rId10"/>
    <p:sldId id="896" r:id="rId11"/>
    <p:sldId id="1059" r:id="rId12"/>
    <p:sldId id="1154" r:id="rId13"/>
    <p:sldId id="263" r:id="rId14"/>
    <p:sldId id="264" r:id="rId15"/>
    <p:sldId id="1138" r:id="rId16"/>
    <p:sldId id="1144" r:id="rId17"/>
    <p:sldId id="1149" r:id="rId18"/>
  </p:sldIdLst>
  <p:sldSz cx="9144000" cy="5715000" type="screen16x10"/>
  <p:notesSz cx="6797675" cy="98726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AC39866-1DED-4DFE-B861-0CB1177F59FE}">
          <p14:sldIdLst>
            <p14:sldId id="1104"/>
            <p14:sldId id="1140"/>
            <p14:sldId id="1137"/>
            <p14:sldId id="1142"/>
            <p14:sldId id="1096"/>
            <p14:sldId id="1153"/>
            <p14:sldId id="1150"/>
            <p14:sldId id="1135"/>
            <p14:sldId id="896"/>
            <p14:sldId id="1059"/>
            <p14:sldId id="1154"/>
            <p14:sldId id="263"/>
            <p14:sldId id="264"/>
            <p14:sldId id="1138"/>
            <p14:sldId id="1144"/>
            <p14:sldId id="11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4" userDrawn="1">
          <p15:clr>
            <a:srgbClr val="A4A3A4"/>
          </p15:clr>
        </p15:guide>
        <p15:guide id="2" pos="2076" userDrawn="1">
          <p15:clr>
            <a:srgbClr val="A4A3A4"/>
          </p15:clr>
        </p15:guide>
        <p15:guide id="3" orient="horz" pos="3109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A92A85-2FBD-B6BD-14CA-BBD1C0FEC6DD}" name="恆如 林" initials="恆如" userId="c64093582f9074a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0947潘宇珍" initials="2" lastIdx="2" clrIdx="0">
    <p:extLst>
      <p:ext uri="{19B8F6BF-5375-455C-9EA6-DF929625EA0E}">
        <p15:presenceInfo xmlns:p15="http://schemas.microsoft.com/office/powerpoint/2012/main" userId="S-1-5-21-44816537-4125500316-1503181789-200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8FE"/>
    <a:srgbClr val="CC0099"/>
    <a:srgbClr val="0000FF"/>
    <a:srgbClr val="99FF99"/>
    <a:srgbClr val="D60093"/>
    <a:srgbClr val="FF0066"/>
    <a:srgbClr val="F3D1E0"/>
    <a:srgbClr val="FF3399"/>
    <a:srgbClr val="8A6E2E"/>
    <a:srgbClr val="A49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72768" autoAdjust="0"/>
  </p:normalViewPr>
  <p:slideViewPr>
    <p:cSldViewPr>
      <p:cViewPr varScale="1">
        <p:scale>
          <a:sx n="63" d="100"/>
          <a:sy n="63" d="100"/>
        </p:scale>
        <p:origin x="720" y="60"/>
      </p:cViewPr>
      <p:guideLst>
        <p:guide orient="horz" pos="2160"/>
        <p:guide pos="2880"/>
        <p:guide orient="horz" pos="180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816" y="-76"/>
      </p:cViewPr>
      <p:guideLst>
        <p:guide orient="horz" pos="3044"/>
        <p:guide pos="2076"/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20947\Downloads\daily\2026%2062%20APEC%20IPEG\2%20CORE(&#31777;&#22577;)\&#25130;&#22294;\&#27963;&#38913;&#31807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2000" b="1" dirty="0">
                <a:solidFill>
                  <a:srgbClr val="002060"/>
                </a:solidFill>
              </a:rPr>
              <a:t>2025</a:t>
            </a:r>
          </a:p>
          <a:p>
            <a:pPr>
              <a:defRPr sz="3200"/>
            </a:pPr>
            <a:r>
              <a:rPr lang="en-US" altLang="zh-TW" sz="2000" b="1" dirty="0">
                <a:solidFill>
                  <a:srgbClr val="002060"/>
                </a:solidFill>
              </a:rPr>
              <a:t>Applications</a:t>
            </a:r>
            <a:endParaRPr lang="zh-TW" sz="20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5.7031808672275863E-2"/>
          <c:y val="0.26667962818946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38764238845144355"/>
          <c:y val="5.7446394845017228E-2"/>
          <c:w val="0.3872453139009594"/>
          <c:h val="0.6109870508215137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B3-411E-93C7-EA5B4DC2255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B3-411E-93C7-EA5B4DC225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工作表1!$A$1:$A$2</c:f>
              <c:strCache>
                <c:ptCount val="2"/>
                <c:pt idx="0">
                  <c:v>Figurative Mark  (49,670 Cases)</c:v>
                </c:pt>
                <c:pt idx="1">
                  <c:v>Word Mark (47,517 Cases)</c:v>
                </c:pt>
              </c:strCache>
            </c:strRef>
          </c:cat>
          <c:val>
            <c:numRef>
              <c:f>工作表1!$B$1:$B$2</c:f>
              <c:numCache>
                <c:formatCode>#,##0</c:formatCode>
                <c:ptCount val="2"/>
                <c:pt idx="0">
                  <c:v>49670</c:v>
                </c:pt>
                <c:pt idx="1">
                  <c:v>47517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B3-411E-93C7-EA5B4DC2255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331667373421739E-2"/>
          <c:y val="0.71602784875754544"/>
          <c:w val="0.92866833262657822"/>
          <c:h val="0.28397200349956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447" cy="493554"/>
          </a:xfrm>
          <a:prstGeom prst="rect">
            <a:avLst/>
          </a:prstGeom>
        </p:spPr>
        <p:txBody>
          <a:bodyPr vert="horz" lIns="91003" tIns="45501" rIns="91003" bIns="4550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7534"/>
            <a:ext cx="2945447" cy="493553"/>
          </a:xfrm>
          <a:prstGeom prst="rect">
            <a:avLst/>
          </a:prstGeom>
        </p:spPr>
        <p:txBody>
          <a:bodyPr vert="horz" lIns="91003" tIns="45501" rIns="91003" bIns="4550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643" y="9377534"/>
            <a:ext cx="2945447" cy="493553"/>
          </a:xfrm>
          <a:prstGeom prst="rect">
            <a:avLst/>
          </a:prstGeom>
        </p:spPr>
        <p:txBody>
          <a:bodyPr vert="horz" lIns="91003" tIns="45501" rIns="91003" bIns="45501" rtlCol="0" anchor="b"/>
          <a:lstStyle>
            <a:lvl1pPr algn="r">
              <a:defRPr sz="1200"/>
            </a:lvl1pPr>
          </a:lstStyle>
          <a:p>
            <a:fld id="{E534C281-440A-4907-BB12-A5D65E540F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252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447" cy="493554"/>
          </a:xfrm>
          <a:prstGeom prst="rect">
            <a:avLst/>
          </a:prstGeom>
        </p:spPr>
        <p:txBody>
          <a:bodyPr vert="horz" lIns="91003" tIns="45501" rIns="91003" bIns="4550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643" y="2"/>
            <a:ext cx="2945447" cy="493554"/>
          </a:xfrm>
          <a:prstGeom prst="rect">
            <a:avLst/>
          </a:prstGeom>
        </p:spPr>
        <p:txBody>
          <a:bodyPr vert="horz" lIns="91003" tIns="45501" rIns="91003" bIns="45501" rtlCol="0"/>
          <a:lstStyle>
            <a:lvl1pPr algn="r">
              <a:defRPr sz="1200"/>
            </a:lvl1pPr>
          </a:lstStyle>
          <a:p>
            <a:fld id="{B2A249DF-2E06-4232-84E5-6F1A59B1A7EB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741363"/>
            <a:ext cx="59182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3" tIns="45501" rIns="91003" bIns="4550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086" y="4689555"/>
            <a:ext cx="5437506" cy="4441989"/>
          </a:xfrm>
          <a:prstGeom prst="rect">
            <a:avLst/>
          </a:prstGeom>
        </p:spPr>
        <p:txBody>
          <a:bodyPr vert="horz" lIns="91003" tIns="45501" rIns="91003" bIns="45501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377534"/>
            <a:ext cx="2945447" cy="493553"/>
          </a:xfrm>
          <a:prstGeom prst="rect">
            <a:avLst/>
          </a:prstGeom>
        </p:spPr>
        <p:txBody>
          <a:bodyPr vert="horz" lIns="91003" tIns="45501" rIns="91003" bIns="4550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643" y="9377534"/>
            <a:ext cx="2945447" cy="493553"/>
          </a:xfrm>
          <a:prstGeom prst="rect">
            <a:avLst/>
          </a:prstGeom>
        </p:spPr>
        <p:txBody>
          <a:bodyPr vert="horz" lIns="91003" tIns="45501" rIns="91003" bIns="45501" rtlCol="0" anchor="b"/>
          <a:lstStyle>
            <a:lvl1pPr algn="r">
              <a:defRPr sz="1200"/>
            </a:lvl1pPr>
          </a:lstStyle>
          <a:p>
            <a:fld id="{88EEBB26-F11C-41BE-92B0-DCB2AD389E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44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BB26-F11C-41BE-92B0-DCB2AD389E1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580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104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EBB26-F11C-41BE-92B0-DCB2AD389E1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430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BB26-F11C-41BE-92B0-DCB2AD389E1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526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BB26-F11C-41BE-92B0-DCB2AD389E1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220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BB26-F11C-41BE-92B0-DCB2AD389E1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411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BB26-F11C-41BE-92B0-DCB2AD389E1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50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BB26-F11C-41BE-92B0-DCB2AD389E1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099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BB26-F11C-41BE-92B0-DCB2AD389E1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32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BB26-F11C-41BE-92B0-DCB2AD389E1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1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BB26-F11C-41BE-92B0-DCB2AD389E1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005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BB26-F11C-41BE-92B0-DCB2AD389E1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80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EBB26-F11C-41BE-92B0-DCB2AD389E1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521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BB26-F11C-41BE-92B0-DCB2AD389E1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62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EBB26-F11C-41BE-92B0-DCB2AD389E1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327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BB26-F11C-41BE-92B0-DCB2AD389E1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476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EBB26-F11C-41BE-92B0-DCB2AD389E1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3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2013.05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712" cy="10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06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2013.05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79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2013.05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文字方塊 29"/>
          <p:cNvSpPr txBox="1">
            <a:spLocks noChangeArrowheads="1"/>
          </p:cNvSpPr>
          <p:nvPr userDrawn="1"/>
        </p:nvSpPr>
        <p:spPr bwMode="auto">
          <a:xfrm>
            <a:off x="1259632" y="337220"/>
            <a:ext cx="2736304" cy="66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dist" fontAlgn="base">
              <a:spcAft>
                <a:spcPts val="300"/>
              </a:spcAft>
            </a:pPr>
            <a:endParaRPr lang="zh-TW" sz="1400" kern="1200" dirty="0">
              <a:solidFill>
                <a:srgbClr val="3366FF"/>
              </a:solidFill>
              <a:effectLst/>
              <a:latin typeface="Corbel"/>
              <a:ea typeface="微軟正黑體"/>
              <a:cs typeface="Times New Roman"/>
            </a:endParaRPr>
          </a:p>
        </p:txBody>
      </p:sp>
      <p:pic>
        <p:nvPicPr>
          <p:cNvPr id="1026" name="Picture 2" descr="C:\Users\00531\Desktop\圖片-商標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9" y="1597361"/>
            <a:ext cx="6065837" cy="390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1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2013.05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E299-5C4F-4C97-96BF-F92B39E456B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6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157200"/>
            <a:ext cx="7221488" cy="72008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2013.05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08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2013.05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39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2013.05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E299-5C4F-4C97-96BF-F92B39E456B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0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5000">
              <a:srgbClr val="F1E8F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2013.05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2D507-09EA-4C6F-96ED-053C801F87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54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75" r:id="rId3"/>
    <p:sldLayoutId id="2147483747" r:id="rId4"/>
    <p:sldLayoutId id="2147483748" r:id="rId5"/>
    <p:sldLayoutId id="2147483750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5000">
              <a:srgbClr val="F1E8F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2013.05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5E299-5C4F-4C97-96BF-F92B39E456B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7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4EFEEA0-1EAC-4D22-8E95-E9A94C4F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E299-5C4F-4C97-96BF-F92B39E456B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C2BEA06-C240-4791-91FA-D06C69398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3"/>
            <a:ext cx="5723423" cy="5723423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7" name="標題 2">
            <a:extLst>
              <a:ext uri="{FF2B5EF4-FFF2-40B4-BE49-F238E27FC236}">
                <a16:creationId xmlns:a16="http://schemas.microsoft.com/office/drawing/2014/main" id="{14832AB2-E6B5-4719-B82C-42FE815C8CEC}"/>
              </a:ext>
            </a:extLst>
          </p:cNvPr>
          <p:cNvSpPr txBox="1">
            <a:spLocks/>
          </p:cNvSpPr>
          <p:nvPr/>
        </p:nvSpPr>
        <p:spPr>
          <a:xfrm>
            <a:off x="5706266" y="1025430"/>
            <a:ext cx="3429311" cy="131670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11113" rIns="0" bIns="0" rtlCol="0" anchor="ctr" anchorCtr="0">
            <a:spAutoFit/>
          </a:bodyPr>
          <a:lstStyle>
            <a:defPPr>
              <a:defRPr lang="zh-TW"/>
            </a:defPPr>
            <a:lvl1pPr marL="12700" algn="ctr">
              <a:lnSpc>
                <a:spcPct val="100000"/>
              </a:lnSpc>
              <a:spcBef>
                <a:spcPts val="105"/>
              </a:spcBef>
              <a:buNone/>
              <a:defRPr sz="4000" b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Latest Developments in AI-related Tools for </a:t>
            </a:r>
          </a:p>
          <a:p>
            <a:r>
              <a:rPr lang="en-US" altLang="zh-TW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Trademark Examination</a:t>
            </a:r>
            <a:endParaRPr lang="zh-TW" altLang="en-US" sz="1833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副標題 3">
            <a:extLst>
              <a:ext uri="{FF2B5EF4-FFF2-40B4-BE49-F238E27FC236}">
                <a16:creationId xmlns:a16="http://schemas.microsoft.com/office/drawing/2014/main" id="{CD10D12E-D27E-4902-8ECF-DFA660F27AF3}"/>
              </a:ext>
            </a:extLst>
          </p:cNvPr>
          <p:cNvSpPr txBox="1">
            <a:spLocks/>
          </p:cNvSpPr>
          <p:nvPr/>
        </p:nvSpPr>
        <p:spPr>
          <a:xfrm>
            <a:off x="5895217" y="4234645"/>
            <a:ext cx="3240360" cy="588174"/>
          </a:xfrm>
          <a:prstGeom prst="rect">
            <a:avLst/>
          </a:prstGeom>
          <a:noFill/>
        </p:spPr>
        <p:txBody>
          <a:bodyPr vert="horz" wrap="square" lIns="0" tIns="11113" rIns="0" bIns="0" rtlCol="0" anchor="ctr" anchorCtr="0">
            <a:spAutoFit/>
          </a:bodyPr>
          <a:lstStyle>
            <a:defPPr>
              <a:defRPr lang="zh-TW"/>
            </a:defPPr>
            <a:lvl1pPr marL="12700" algn="ctr">
              <a:lnSpc>
                <a:spcPct val="100000"/>
              </a:lnSpc>
              <a:spcBef>
                <a:spcPts val="105"/>
              </a:spcBef>
              <a:buNone/>
              <a:defRPr sz="4000" b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33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CHINESE TAIPEI</a:t>
            </a:r>
            <a:r>
              <a:rPr lang="zh-TW" altLang="en-US" sz="1833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en-US" altLang="zh-TW" sz="1833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altLang="zh-TW" sz="1833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2026 APEC/IPEG</a:t>
            </a:r>
            <a:endParaRPr lang="zh-TW" altLang="en-US" sz="1833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02CCCB2-6541-45DB-8E11-448945D5ACF2}"/>
              </a:ext>
            </a:extLst>
          </p:cNvPr>
          <p:cNvSpPr txBox="1"/>
          <p:nvPr/>
        </p:nvSpPr>
        <p:spPr>
          <a:xfrm>
            <a:off x="5684047" y="5499556"/>
            <a:ext cx="1594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Image Generated by Gemini</a:t>
            </a:r>
            <a:endParaRPr lang="zh-TW" altLang="en-US" sz="8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3A5669C-2C85-44E4-9752-E73503315B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>
          <a:xfrm>
            <a:off x="6481307" y="2678019"/>
            <a:ext cx="1763102" cy="11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5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967AA704-27B1-454C-AE1F-89A33E516E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4"/>
          <a:stretch/>
        </p:blipFill>
        <p:spPr>
          <a:xfrm>
            <a:off x="2267744" y="653937"/>
            <a:ext cx="5423287" cy="440712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614864" y="5433549"/>
            <a:ext cx="2133600" cy="304271"/>
          </a:xfrm>
        </p:spPr>
        <p:txBody>
          <a:bodyPr/>
          <a:lstStyle/>
          <a:p>
            <a:fld id="{51D2D507-09EA-4C6F-96ED-053C801F8797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rPr>
              <a:pPr/>
              <a:t>10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+mn-lt"/>
              <a:ea typeface="+mn-ea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666533" y="123195"/>
            <a:ext cx="7543186" cy="90758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buNone/>
              <a:defRPr sz="3600" b="1">
                <a:ln w="9000" cmpd="sng">
                  <a:noFill/>
                  <a:prstDash val="solid"/>
                </a:ln>
                <a:solidFill>
                  <a:schemeClr val="accent4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sz="2800" b="1" i="0" u="none" strike="noStrike" baseline="0" dirty="0">
                <a:solidFill>
                  <a:srgbClr val="8063A1"/>
                </a:solidFill>
                <a:latin typeface="Calibri" panose="020F0502020204030204" pitchFamily="34" charset="0"/>
              </a:rPr>
              <a:t>Incorporating Reality Feedback of Examiners</a:t>
            </a:r>
            <a:endParaRPr lang="en-US" altLang="zh-TW" sz="4000" dirty="0"/>
          </a:p>
        </p:txBody>
      </p:sp>
      <p:sp>
        <p:nvSpPr>
          <p:cNvPr id="8" name="矩形 7"/>
          <p:cNvSpPr/>
          <p:nvPr/>
        </p:nvSpPr>
        <p:spPr>
          <a:xfrm>
            <a:off x="3419872" y="2235984"/>
            <a:ext cx="4194771" cy="1269588"/>
          </a:xfrm>
          <a:prstGeom prst="rect">
            <a:avLst/>
          </a:prstGeom>
          <a:noFill/>
          <a:ln w="25400">
            <a:solidFill>
              <a:srgbClr val="CC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2481" y="3654750"/>
            <a:ext cx="2070330" cy="27699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：</a:t>
            </a:r>
            <a:r>
              <a:rPr lang="en-US" altLang="zh-TW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Move backward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35496" y="4153644"/>
            <a:ext cx="2114428" cy="276999"/>
          </a:xfrm>
          <a:prstGeom prst="wedgeRectCallout">
            <a:avLst>
              <a:gd name="adj1" fmla="val 21078"/>
              <a:gd name="adj2" fmla="val -15863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200" dirty="0"/>
              <a:t>      </a:t>
            </a:r>
            <a:r>
              <a:rPr lang="en-US" altLang="zh-TW" sz="1200" dirty="0"/>
              <a:t>: </a:t>
            </a:r>
            <a:r>
              <a:rPr lang="en-US" altLang="zh-TW" sz="1200" b="1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Move forward</a:t>
            </a:r>
          </a:p>
        </p:txBody>
      </p:sp>
      <p:sp>
        <p:nvSpPr>
          <p:cNvPr id="10" name="矩形 9"/>
          <p:cNvSpPr/>
          <p:nvPr/>
        </p:nvSpPr>
        <p:spPr>
          <a:xfrm>
            <a:off x="2295436" y="3746037"/>
            <a:ext cx="2160240" cy="1315026"/>
          </a:xfrm>
          <a:prstGeom prst="rect">
            <a:avLst/>
          </a:prstGeom>
          <a:noFill/>
          <a:ln w="25400">
            <a:solidFill>
              <a:srgbClr val="CC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572001" y="3741469"/>
            <a:ext cx="1981200" cy="1348279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EAA64070-FDEF-4AF3-BC12-725433F028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>
          <a:xfrm>
            <a:off x="179512" y="9790"/>
            <a:ext cx="1368152" cy="92059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AFD3FF7-3722-4A26-95FC-C56A63FFE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80" b="75940"/>
          <a:stretch/>
        </p:blipFill>
        <p:spPr>
          <a:xfrm>
            <a:off x="466053" y="809140"/>
            <a:ext cx="1200480" cy="1245058"/>
          </a:xfrm>
          <a:prstGeom prst="rect">
            <a:avLst/>
          </a:prstGeom>
        </p:spPr>
      </p:pic>
      <p:sp>
        <p:nvSpPr>
          <p:cNvPr id="17" name="視覺表徵">
            <a:extLst>
              <a:ext uri="{FF2B5EF4-FFF2-40B4-BE49-F238E27FC236}">
                <a16:creationId xmlns:a16="http://schemas.microsoft.com/office/drawing/2014/main" id="{CD9EA447-2ECA-4C00-A9EC-E28D24341F4A}"/>
              </a:ext>
            </a:extLst>
          </p:cNvPr>
          <p:cNvSpPr txBox="1"/>
          <p:nvPr/>
        </p:nvSpPr>
        <p:spPr>
          <a:xfrm>
            <a:off x="316060" y="2053358"/>
            <a:ext cx="1501520" cy="316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2333" tIns="42333" rIns="42333" bIns="42333" numCol="1" anchor="ctr">
            <a:spAutoFit/>
          </a:bodyPr>
          <a:lstStyle>
            <a:lvl1pPr defTabSz="457200">
              <a:defRPr sz="3200">
                <a:solidFill>
                  <a:srgbClr val="596DB5"/>
                </a:solidFill>
                <a:latin typeface="PingFang TC Medium"/>
                <a:ea typeface="PingFang TC Medium"/>
                <a:cs typeface="PingFang TC Medium"/>
                <a:sym typeface="PingFang TC Medium"/>
              </a:defRPr>
            </a:lvl1pPr>
          </a:lstStyle>
          <a:p>
            <a:pPr algn="ctr"/>
            <a:r>
              <a:rPr lang="en-US" sz="1500" b="1" dirty="0">
                <a:solidFill>
                  <a:srgbClr val="7030A0"/>
                </a:solidFill>
                <a:latin typeface="+mj-lt"/>
              </a:rPr>
              <a:t>Query image</a:t>
            </a:r>
          </a:p>
        </p:txBody>
      </p:sp>
      <p:grpSp>
        <p:nvGrpSpPr>
          <p:cNvPr id="14" name="Google Shape;2053;p66">
            <a:extLst>
              <a:ext uri="{FF2B5EF4-FFF2-40B4-BE49-F238E27FC236}">
                <a16:creationId xmlns:a16="http://schemas.microsoft.com/office/drawing/2014/main" id="{EC5BE0FC-1131-42AB-9B87-0F13C525CD9F}"/>
              </a:ext>
            </a:extLst>
          </p:cNvPr>
          <p:cNvGrpSpPr/>
          <p:nvPr/>
        </p:nvGrpSpPr>
        <p:grpSpPr>
          <a:xfrm>
            <a:off x="1826048" y="1192836"/>
            <a:ext cx="369688" cy="575269"/>
            <a:chOff x="5059700" y="2334775"/>
            <a:chExt cx="40775" cy="66025"/>
          </a:xfrm>
        </p:grpSpPr>
        <p:sp>
          <p:nvSpPr>
            <p:cNvPr id="18" name="Google Shape;2054;p66">
              <a:extLst>
                <a:ext uri="{FF2B5EF4-FFF2-40B4-BE49-F238E27FC236}">
                  <a16:creationId xmlns:a16="http://schemas.microsoft.com/office/drawing/2014/main" id="{0B22940E-74DE-49A1-88FD-B2C546EC7E90}"/>
                </a:ext>
              </a:extLst>
            </p:cNvPr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55;p66">
              <a:extLst>
                <a:ext uri="{FF2B5EF4-FFF2-40B4-BE49-F238E27FC236}">
                  <a16:creationId xmlns:a16="http://schemas.microsoft.com/office/drawing/2014/main" id="{CD82327A-9A00-4CDA-A9AC-9EE90D4308C6}"/>
                </a:ext>
              </a:extLst>
            </p:cNvPr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56;p66">
              <a:extLst>
                <a:ext uri="{FF2B5EF4-FFF2-40B4-BE49-F238E27FC236}">
                  <a16:creationId xmlns:a16="http://schemas.microsoft.com/office/drawing/2014/main" id="{6FB0804A-331D-4BF6-978D-32D18801D638}"/>
                </a:ext>
              </a:extLst>
            </p:cNvPr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057;p66">
              <a:extLst>
                <a:ext uri="{FF2B5EF4-FFF2-40B4-BE49-F238E27FC236}">
                  <a16:creationId xmlns:a16="http://schemas.microsoft.com/office/drawing/2014/main" id="{75F85FE0-27D7-4A91-8F5B-79F294389A4E}"/>
                </a:ext>
              </a:extLst>
            </p:cNvPr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58;p66">
              <a:extLst>
                <a:ext uri="{FF2B5EF4-FFF2-40B4-BE49-F238E27FC236}">
                  <a16:creationId xmlns:a16="http://schemas.microsoft.com/office/drawing/2014/main" id="{B318A1B2-16BE-4363-8A9F-7BAAF799CC83}"/>
                </a:ext>
              </a:extLst>
            </p:cNvPr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59;p66">
              <a:extLst>
                <a:ext uri="{FF2B5EF4-FFF2-40B4-BE49-F238E27FC236}">
                  <a16:creationId xmlns:a16="http://schemas.microsoft.com/office/drawing/2014/main" id="{F5524A38-89B8-4BB4-8518-650C424D9583}"/>
                </a:ext>
              </a:extLst>
            </p:cNvPr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60;p66">
              <a:extLst>
                <a:ext uri="{FF2B5EF4-FFF2-40B4-BE49-F238E27FC236}">
                  <a16:creationId xmlns:a16="http://schemas.microsoft.com/office/drawing/2014/main" id="{15AD1BCE-E6C3-40AF-B0F3-2D3EEACCA64D}"/>
                </a:ext>
              </a:extLst>
            </p:cNvPr>
            <p:cNvSpPr/>
            <p:nvPr/>
          </p:nvSpPr>
          <p:spPr>
            <a:xfrm>
              <a:off x="5073951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61;p66">
              <a:extLst>
                <a:ext uri="{FF2B5EF4-FFF2-40B4-BE49-F238E27FC236}">
                  <a16:creationId xmlns:a16="http://schemas.microsoft.com/office/drawing/2014/main" id="{ABE2E0BC-0B18-455B-9FA7-255ACF940A77}"/>
                </a:ext>
              </a:extLst>
            </p:cNvPr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2;p66">
              <a:extLst>
                <a:ext uri="{FF2B5EF4-FFF2-40B4-BE49-F238E27FC236}">
                  <a16:creationId xmlns:a16="http://schemas.microsoft.com/office/drawing/2014/main" id="{850A983F-B396-4D3C-B913-1226A7BEF5BE}"/>
                </a:ext>
              </a:extLst>
            </p:cNvPr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圖片 29">
            <a:extLst>
              <a:ext uri="{FF2B5EF4-FFF2-40B4-BE49-F238E27FC236}">
                <a16:creationId xmlns:a16="http://schemas.microsoft.com/office/drawing/2014/main" id="{D5ACAEA4-9C04-476B-A821-C44802940180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0877" y1="52727" x2="50877" y2="52727"/>
                        <a14:foregroundMark x1="31579" y1="56364" x2="31579" y2="5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" y="4153644"/>
            <a:ext cx="339014" cy="308135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7B51F96B-3BAD-47D5-AEA7-64F6C642329E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0000" y1="46154" x2="50000" y2="46154"/>
                        <a14:foregroundMark x1="68519" y1="46154" x2="68519" y2="46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" y="3628149"/>
            <a:ext cx="342900" cy="3302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DCE2B17-C93E-45A3-9213-A5DA82C60969}"/>
              </a:ext>
            </a:extLst>
          </p:cNvPr>
          <p:cNvSpPr/>
          <p:nvPr/>
        </p:nvSpPr>
        <p:spPr>
          <a:xfrm>
            <a:off x="5517257" y="3741469"/>
            <a:ext cx="1026419" cy="1319594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3375479-0561-4B8B-91EE-2C80985A01C4}"/>
              </a:ext>
            </a:extLst>
          </p:cNvPr>
          <p:cNvSpPr txBox="1"/>
          <p:nvPr/>
        </p:nvSpPr>
        <p:spPr>
          <a:xfrm>
            <a:off x="4079662" y="5083511"/>
            <a:ext cx="414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Calibri Light" panose="020F0302020204030204" pitchFamily="34" charset="0"/>
              </a:rPr>
              <a:t>Or simply click on the image for </a:t>
            </a:r>
            <a:r>
              <a:rPr lang="en-US" altLang="zh-TW" sz="1800" b="1" dirty="0">
                <a:solidFill>
                  <a:srgbClr val="0000FF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Calibri Light" panose="020F0302020204030204" pitchFamily="34" charset="0"/>
              </a:rPr>
              <a:t>a  </a:t>
            </a:r>
            <a:endParaRPr lang="zh-TW" altLang="en-US" dirty="0"/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93FD82EF-14B7-4936-BFAF-42360CF8DD6E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0877" y1="52727" x2="50877" y2="52727"/>
                        <a14:foregroundMark x1="31579" y1="56364" x2="31579" y2="5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85" y="5089748"/>
            <a:ext cx="339014" cy="35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72E4859-A725-4841-AAD3-5BB1C6D7F9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>
          <a:xfrm>
            <a:off x="179512" y="9790"/>
            <a:ext cx="1368152" cy="920598"/>
          </a:xfrm>
          <a:prstGeom prst="rect">
            <a:avLst/>
          </a:prstGeom>
        </p:spPr>
      </p:pic>
      <p:grpSp>
        <p:nvGrpSpPr>
          <p:cNvPr id="10" name="Google Shape;2053;p66">
            <a:extLst>
              <a:ext uri="{FF2B5EF4-FFF2-40B4-BE49-F238E27FC236}">
                <a16:creationId xmlns:a16="http://schemas.microsoft.com/office/drawing/2014/main" id="{9FF96430-047C-4B55-A9A0-7B4599D12278}"/>
              </a:ext>
            </a:extLst>
          </p:cNvPr>
          <p:cNvGrpSpPr/>
          <p:nvPr/>
        </p:nvGrpSpPr>
        <p:grpSpPr>
          <a:xfrm>
            <a:off x="3740527" y="1998314"/>
            <a:ext cx="458654" cy="615704"/>
            <a:chOff x="5059700" y="2334775"/>
            <a:chExt cx="40775" cy="66025"/>
          </a:xfrm>
        </p:grpSpPr>
        <p:sp>
          <p:nvSpPr>
            <p:cNvPr id="11" name="Google Shape;2054;p66">
              <a:extLst>
                <a:ext uri="{FF2B5EF4-FFF2-40B4-BE49-F238E27FC236}">
                  <a16:creationId xmlns:a16="http://schemas.microsoft.com/office/drawing/2014/main" id="{528C0527-5FA3-460C-8F53-52A19D33206F}"/>
                </a:ext>
              </a:extLst>
            </p:cNvPr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55;p66">
              <a:extLst>
                <a:ext uri="{FF2B5EF4-FFF2-40B4-BE49-F238E27FC236}">
                  <a16:creationId xmlns:a16="http://schemas.microsoft.com/office/drawing/2014/main" id="{DBFB9673-A03C-4D7A-927B-D1612E650FD4}"/>
                </a:ext>
              </a:extLst>
            </p:cNvPr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56;p66">
              <a:extLst>
                <a:ext uri="{FF2B5EF4-FFF2-40B4-BE49-F238E27FC236}">
                  <a16:creationId xmlns:a16="http://schemas.microsoft.com/office/drawing/2014/main" id="{7287C0E0-5054-4053-8631-F1DD68E85727}"/>
                </a:ext>
              </a:extLst>
            </p:cNvPr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57;p66">
              <a:extLst>
                <a:ext uri="{FF2B5EF4-FFF2-40B4-BE49-F238E27FC236}">
                  <a16:creationId xmlns:a16="http://schemas.microsoft.com/office/drawing/2014/main" id="{C262BE45-E4F1-40C5-9548-786D4C2603C7}"/>
                </a:ext>
              </a:extLst>
            </p:cNvPr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8;p66">
              <a:extLst>
                <a:ext uri="{FF2B5EF4-FFF2-40B4-BE49-F238E27FC236}">
                  <a16:creationId xmlns:a16="http://schemas.microsoft.com/office/drawing/2014/main" id="{30412057-7D5D-459C-B268-7B1243DFFDE8}"/>
                </a:ext>
              </a:extLst>
            </p:cNvPr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9;p66">
              <a:extLst>
                <a:ext uri="{FF2B5EF4-FFF2-40B4-BE49-F238E27FC236}">
                  <a16:creationId xmlns:a16="http://schemas.microsoft.com/office/drawing/2014/main" id="{94C0C61C-5AEF-4203-A41A-FB20E59B1470}"/>
                </a:ext>
              </a:extLst>
            </p:cNvPr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0;p66">
              <a:extLst>
                <a:ext uri="{FF2B5EF4-FFF2-40B4-BE49-F238E27FC236}">
                  <a16:creationId xmlns:a16="http://schemas.microsoft.com/office/drawing/2014/main" id="{B7940D90-318F-44B0-B9F9-42509DCBE48C}"/>
                </a:ext>
              </a:extLst>
            </p:cNvPr>
            <p:cNvSpPr/>
            <p:nvPr/>
          </p:nvSpPr>
          <p:spPr>
            <a:xfrm>
              <a:off x="5073951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61;p66">
              <a:extLst>
                <a:ext uri="{FF2B5EF4-FFF2-40B4-BE49-F238E27FC236}">
                  <a16:creationId xmlns:a16="http://schemas.microsoft.com/office/drawing/2014/main" id="{6C5B522C-7CC6-4784-B8B6-7FDA0FE85643}"/>
                </a:ext>
              </a:extLst>
            </p:cNvPr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2;p66">
              <a:extLst>
                <a:ext uri="{FF2B5EF4-FFF2-40B4-BE49-F238E27FC236}">
                  <a16:creationId xmlns:a16="http://schemas.microsoft.com/office/drawing/2014/main" id="{346883F5-34C4-4FA2-942F-F65DBB41C8BB}"/>
                </a:ext>
              </a:extLst>
            </p:cNvPr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標題 1">
            <a:extLst>
              <a:ext uri="{FF2B5EF4-FFF2-40B4-BE49-F238E27FC236}">
                <a16:creationId xmlns:a16="http://schemas.microsoft.com/office/drawing/2014/main" id="{058B2E7A-6BD9-4914-800E-27F0BDACA286}"/>
              </a:ext>
            </a:extLst>
          </p:cNvPr>
          <p:cNvSpPr txBox="1">
            <a:spLocks/>
          </p:cNvSpPr>
          <p:nvPr/>
        </p:nvSpPr>
        <p:spPr>
          <a:xfrm>
            <a:off x="1763688" y="349191"/>
            <a:ext cx="6984776" cy="49208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>
              <a:defRPr lang="zh-TW"/>
            </a:defPPr>
            <a:lvl1pPr algn="ctr">
              <a:spcBef>
                <a:spcPct val="0"/>
              </a:spcBef>
              <a:buNone/>
              <a:defRPr sz="3600" b="1">
                <a:ln w="9000" cmpd="sng">
                  <a:noFill/>
                  <a:prstDash val="solid"/>
                </a:ln>
                <a:solidFill>
                  <a:schemeClr val="accent4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dirty="0"/>
              <a:t>Successful identification of image features (1)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DB4AFFC0-4973-4B91-B7CA-B028BE4F3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69" y="1834955"/>
            <a:ext cx="2145084" cy="2145084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5AE6BA8E-96D1-446A-AF62-9B75E8492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92" y="1575349"/>
            <a:ext cx="2664296" cy="266429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8" name="投影片編號版面配置區 27">
            <a:extLst>
              <a:ext uri="{FF2B5EF4-FFF2-40B4-BE49-F238E27FC236}">
                <a16:creationId xmlns:a16="http://schemas.microsoft.com/office/drawing/2014/main" id="{FF40898D-EFD1-484E-9ED2-C79C86D9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rPr>
              <a:pPr/>
              <a:t>11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+mn-lt"/>
              <a:ea typeface="+mn-ea"/>
            </a:endParaRPr>
          </a:p>
        </p:txBody>
      </p:sp>
      <p:grpSp>
        <p:nvGrpSpPr>
          <p:cNvPr id="20" name="Google Shape;6226;p72">
            <a:extLst>
              <a:ext uri="{FF2B5EF4-FFF2-40B4-BE49-F238E27FC236}">
                <a16:creationId xmlns:a16="http://schemas.microsoft.com/office/drawing/2014/main" id="{F9ED6F96-ABF6-4B0C-A510-3B6198983962}"/>
              </a:ext>
            </a:extLst>
          </p:cNvPr>
          <p:cNvGrpSpPr/>
          <p:nvPr/>
        </p:nvGrpSpPr>
        <p:grpSpPr>
          <a:xfrm>
            <a:off x="7894333" y="3835457"/>
            <a:ext cx="1070155" cy="1038267"/>
            <a:chOff x="1492675" y="4992125"/>
            <a:chExt cx="481825" cy="481825"/>
          </a:xfrm>
        </p:grpSpPr>
        <p:sp>
          <p:nvSpPr>
            <p:cNvPr id="22" name="Google Shape;6227;p72">
              <a:extLst>
                <a:ext uri="{FF2B5EF4-FFF2-40B4-BE49-F238E27FC236}">
                  <a16:creationId xmlns:a16="http://schemas.microsoft.com/office/drawing/2014/main" id="{B842A533-3CC7-4607-9CA2-BF115AF71BC6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6228;p72">
              <a:extLst>
                <a:ext uri="{FF2B5EF4-FFF2-40B4-BE49-F238E27FC236}">
                  <a16:creationId xmlns:a16="http://schemas.microsoft.com/office/drawing/2014/main" id="{DBFA070A-D731-43A4-B328-EE643C489804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" name="Google Shape;2053;p66">
            <a:extLst>
              <a:ext uri="{FF2B5EF4-FFF2-40B4-BE49-F238E27FC236}">
                <a16:creationId xmlns:a16="http://schemas.microsoft.com/office/drawing/2014/main" id="{B4053200-C9AC-412C-9E62-17D1A9FBF6B7}"/>
              </a:ext>
            </a:extLst>
          </p:cNvPr>
          <p:cNvGrpSpPr/>
          <p:nvPr/>
        </p:nvGrpSpPr>
        <p:grpSpPr>
          <a:xfrm rot="10800000">
            <a:off x="3740527" y="3364335"/>
            <a:ext cx="458654" cy="615704"/>
            <a:chOff x="5059700" y="2334775"/>
            <a:chExt cx="40775" cy="66025"/>
          </a:xfrm>
        </p:grpSpPr>
        <p:sp>
          <p:nvSpPr>
            <p:cNvPr id="26" name="Google Shape;2054;p66">
              <a:extLst>
                <a:ext uri="{FF2B5EF4-FFF2-40B4-BE49-F238E27FC236}">
                  <a16:creationId xmlns:a16="http://schemas.microsoft.com/office/drawing/2014/main" id="{7BF43068-DA4C-4F0E-92D3-98D3D7D34BAF}"/>
                </a:ext>
              </a:extLst>
            </p:cNvPr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55;p66">
              <a:extLst>
                <a:ext uri="{FF2B5EF4-FFF2-40B4-BE49-F238E27FC236}">
                  <a16:creationId xmlns:a16="http://schemas.microsoft.com/office/drawing/2014/main" id="{81B592A3-73C9-4DEB-BA13-324DB7D316D9}"/>
                </a:ext>
              </a:extLst>
            </p:cNvPr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56;p66">
              <a:extLst>
                <a:ext uri="{FF2B5EF4-FFF2-40B4-BE49-F238E27FC236}">
                  <a16:creationId xmlns:a16="http://schemas.microsoft.com/office/drawing/2014/main" id="{A799BD2C-3DC1-4CAD-AE1C-B83EC0B2FE8D}"/>
                </a:ext>
              </a:extLst>
            </p:cNvPr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57;p66">
              <a:extLst>
                <a:ext uri="{FF2B5EF4-FFF2-40B4-BE49-F238E27FC236}">
                  <a16:creationId xmlns:a16="http://schemas.microsoft.com/office/drawing/2014/main" id="{4CF6F666-50D8-43AF-BDB4-DAEB9802BC0A}"/>
                </a:ext>
              </a:extLst>
            </p:cNvPr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58;p66">
              <a:extLst>
                <a:ext uri="{FF2B5EF4-FFF2-40B4-BE49-F238E27FC236}">
                  <a16:creationId xmlns:a16="http://schemas.microsoft.com/office/drawing/2014/main" id="{B1D9EFB1-C841-40E8-B019-8CDFA29595AF}"/>
                </a:ext>
              </a:extLst>
            </p:cNvPr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59;p66">
              <a:extLst>
                <a:ext uri="{FF2B5EF4-FFF2-40B4-BE49-F238E27FC236}">
                  <a16:creationId xmlns:a16="http://schemas.microsoft.com/office/drawing/2014/main" id="{EF90D2F0-31A2-4903-9B41-2AB626C72FF1}"/>
                </a:ext>
              </a:extLst>
            </p:cNvPr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60;p66">
              <a:extLst>
                <a:ext uri="{FF2B5EF4-FFF2-40B4-BE49-F238E27FC236}">
                  <a16:creationId xmlns:a16="http://schemas.microsoft.com/office/drawing/2014/main" id="{EE1DF568-91A4-430F-BEFA-721173C60958}"/>
                </a:ext>
              </a:extLst>
            </p:cNvPr>
            <p:cNvSpPr/>
            <p:nvPr/>
          </p:nvSpPr>
          <p:spPr>
            <a:xfrm>
              <a:off x="5073951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61;p66">
              <a:extLst>
                <a:ext uri="{FF2B5EF4-FFF2-40B4-BE49-F238E27FC236}">
                  <a16:creationId xmlns:a16="http://schemas.microsoft.com/office/drawing/2014/main" id="{F3196955-5830-49BD-8E3A-B6F763F68DFE}"/>
                </a:ext>
              </a:extLst>
            </p:cNvPr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62;p66">
              <a:extLst>
                <a:ext uri="{FF2B5EF4-FFF2-40B4-BE49-F238E27FC236}">
                  <a16:creationId xmlns:a16="http://schemas.microsoft.com/office/drawing/2014/main" id="{292720C7-025F-4613-A8AD-2A334A8EB950}"/>
                </a:ext>
              </a:extLst>
            </p:cNvPr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2652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B6BA18A7-C0E0-4665-A538-D6BF1F980F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>
          <a:xfrm>
            <a:off x="179512" y="9790"/>
            <a:ext cx="1368152" cy="920598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0A480392-249E-4133-9E71-3F031DD7E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35971"/>
            <a:ext cx="2256274" cy="2256274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ACDCC142-1571-4B61-B809-C5E4BD0C3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97" y="1701753"/>
            <a:ext cx="2734731" cy="273473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43" name="投影片編號版面配置區 42">
            <a:extLst>
              <a:ext uri="{FF2B5EF4-FFF2-40B4-BE49-F238E27FC236}">
                <a16:creationId xmlns:a16="http://schemas.microsoft.com/office/drawing/2014/main" id="{07AD4ED7-90DD-4D32-ACB8-9D2D1F36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rPr>
              <a:pPr/>
              <a:t>12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+mn-lt"/>
              <a:ea typeface="+mn-ea"/>
            </a:endParaRPr>
          </a:p>
        </p:txBody>
      </p:sp>
      <p:grpSp>
        <p:nvGrpSpPr>
          <p:cNvPr id="22" name="Google Shape;6226;p72">
            <a:extLst>
              <a:ext uri="{FF2B5EF4-FFF2-40B4-BE49-F238E27FC236}">
                <a16:creationId xmlns:a16="http://schemas.microsoft.com/office/drawing/2014/main" id="{20984E8E-75B0-4D93-B15C-AC59451E41EC}"/>
              </a:ext>
            </a:extLst>
          </p:cNvPr>
          <p:cNvGrpSpPr/>
          <p:nvPr/>
        </p:nvGrpSpPr>
        <p:grpSpPr>
          <a:xfrm>
            <a:off x="7894333" y="3835457"/>
            <a:ext cx="1070155" cy="1038267"/>
            <a:chOff x="1492675" y="4992125"/>
            <a:chExt cx="481825" cy="481825"/>
          </a:xfrm>
        </p:grpSpPr>
        <p:sp>
          <p:nvSpPr>
            <p:cNvPr id="23" name="Google Shape;6227;p72">
              <a:extLst>
                <a:ext uri="{FF2B5EF4-FFF2-40B4-BE49-F238E27FC236}">
                  <a16:creationId xmlns:a16="http://schemas.microsoft.com/office/drawing/2014/main" id="{7DB3710D-1FD0-4CE3-8F53-5250A9E0BCE6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6228;p72">
              <a:extLst>
                <a:ext uri="{FF2B5EF4-FFF2-40B4-BE49-F238E27FC236}">
                  <a16:creationId xmlns:a16="http://schemas.microsoft.com/office/drawing/2014/main" id="{09116CCD-A025-42B5-B780-4AA17D1739E5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6" name="標題 1">
            <a:extLst>
              <a:ext uri="{FF2B5EF4-FFF2-40B4-BE49-F238E27FC236}">
                <a16:creationId xmlns:a16="http://schemas.microsoft.com/office/drawing/2014/main" id="{32D83A22-20F8-4B5E-A908-025382130285}"/>
              </a:ext>
            </a:extLst>
          </p:cNvPr>
          <p:cNvSpPr txBox="1">
            <a:spLocks/>
          </p:cNvSpPr>
          <p:nvPr/>
        </p:nvSpPr>
        <p:spPr>
          <a:xfrm>
            <a:off x="1763688" y="349191"/>
            <a:ext cx="6984776" cy="49208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>
              <a:defRPr lang="zh-TW"/>
            </a:defPPr>
            <a:lvl1pPr algn="ctr">
              <a:spcBef>
                <a:spcPct val="0"/>
              </a:spcBef>
              <a:buNone/>
              <a:defRPr sz="3600" b="1">
                <a:ln w="9000" cmpd="sng">
                  <a:noFill/>
                  <a:prstDash val="solid"/>
                </a:ln>
                <a:solidFill>
                  <a:schemeClr val="accent4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dirty="0"/>
              <a:t>Successful identification of image features (2)</a:t>
            </a:r>
          </a:p>
        </p:txBody>
      </p:sp>
      <p:grpSp>
        <p:nvGrpSpPr>
          <p:cNvPr id="24" name="Google Shape;2053;p66">
            <a:extLst>
              <a:ext uri="{FF2B5EF4-FFF2-40B4-BE49-F238E27FC236}">
                <a16:creationId xmlns:a16="http://schemas.microsoft.com/office/drawing/2014/main" id="{F2EC33E7-27CE-4A1A-9435-A9E597A426C2}"/>
              </a:ext>
            </a:extLst>
          </p:cNvPr>
          <p:cNvGrpSpPr/>
          <p:nvPr/>
        </p:nvGrpSpPr>
        <p:grpSpPr>
          <a:xfrm>
            <a:off x="3825314" y="2180432"/>
            <a:ext cx="458654" cy="615704"/>
            <a:chOff x="5059700" y="2334775"/>
            <a:chExt cx="40775" cy="66025"/>
          </a:xfrm>
        </p:grpSpPr>
        <p:sp>
          <p:nvSpPr>
            <p:cNvPr id="27" name="Google Shape;2054;p66">
              <a:extLst>
                <a:ext uri="{FF2B5EF4-FFF2-40B4-BE49-F238E27FC236}">
                  <a16:creationId xmlns:a16="http://schemas.microsoft.com/office/drawing/2014/main" id="{70D9F0E9-C63C-4FEE-9A5F-1E9E75E09317}"/>
                </a:ext>
              </a:extLst>
            </p:cNvPr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55;p66">
              <a:extLst>
                <a:ext uri="{FF2B5EF4-FFF2-40B4-BE49-F238E27FC236}">
                  <a16:creationId xmlns:a16="http://schemas.microsoft.com/office/drawing/2014/main" id="{B581B8B4-78B0-4072-AF49-20B2A9F7D0D4}"/>
                </a:ext>
              </a:extLst>
            </p:cNvPr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56;p66">
              <a:extLst>
                <a:ext uri="{FF2B5EF4-FFF2-40B4-BE49-F238E27FC236}">
                  <a16:creationId xmlns:a16="http://schemas.microsoft.com/office/drawing/2014/main" id="{57EB58CC-2F87-49F5-9D74-FE665201554D}"/>
                </a:ext>
              </a:extLst>
            </p:cNvPr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57;p66">
              <a:extLst>
                <a:ext uri="{FF2B5EF4-FFF2-40B4-BE49-F238E27FC236}">
                  <a16:creationId xmlns:a16="http://schemas.microsoft.com/office/drawing/2014/main" id="{5FEE5AC7-6C6F-457E-AEFA-2655C88C67F6}"/>
                </a:ext>
              </a:extLst>
            </p:cNvPr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58;p66">
              <a:extLst>
                <a:ext uri="{FF2B5EF4-FFF2-40B4-BE49-F238E27FC236}">
                  <a16:creationId xmlns:a16="http://schemas.microsoft.com/office/drawing/2014/main" id="{92AC21E7-2AC0-45E2-A42B-5F649DC01258}"/>
                </a:ext>
              </a:extLst>
            </p:cNvPr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59;p66">
              <a:extLst>
                <a:ext uri="{FF2B5EF4-FFF2-40B4-BE49-F238E27FC236}">
                  <a16:creationId xmlns:a16="http://schemas.microsoft.com/office/drawing/2014/main" id="{0FE1D194-C1DD-4131-89F2-2D2BB583F89E}"/>
                </a:ext>
              </a:extLst>
            </p:cNvPr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60;p66">
              <a:extLst>
                <a:ext uri="{FF2B5EF4-FFF2-40B4-BE49-F238E27FC236}">
                  <a16:creationId xmlns:a16="http://schemas.microsoft.com/office/drawing/2014/main" id="{3FE96F0C-760B-467F-A65C-01B510978D28}"/>
                </a:ext>
              </a:extLst>
            </p:cNvPr>
            <p:cNvSpPr/>
            <p:nvPr/>
          </p:nvSpPr>
          <p:spPr>
            <a:xfrm>
              <a:off x="5073951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61;p66">
              <a:extLst>
                <a:ext uri="{FF2B5EF4-FFF2-40B4-BE49-F238E27FC236}">
                  <a16:creationId xmlns:a16="http://schemas.microsoft.com/office/drawing/2014/main" id="{5F735701-E7C5-456F-B47A-77A7B4CA4169}"/>
                </a:ext>
              </a:extLst>
            </p:cNvPr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62;p66">
              <a:extLst>
                <a:ext uri="{FF2B5EF4-FFF2-40B4-BE49-F238E27FC236}">
                  <a16:creationId xmlns:a16="http://schemas.microsoft.com/office/drawing/2014/main" id="{C3827CF8-696D-4727-86C1-F4013125049B}"/>
                </a:ext>
              </a:extLst>
            </p:cNvPr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053;p66">
            <a:extLst>
              <a:ext uri="{FF2B5EF4-FFF2-40B4-BE49-F238E27FC236}">
                <a16:creationId xmlns:a16="http://schemas.microsoft.com/office/drawing/2014/main" id="{FBFB6A01-E0CD-4686-977B-B0A1DD6CC06F}"/>
              </a:ext>
            </a:extLst>
          </p:cNvPr>
          <p:cNvGrpSpPr/>
          <p:nvPr/>
        </p:nvGrpSpPr>
        <p:grpSpPr>
          <a:xfrm rot="10800000">
            <a:off x="3825314" y="3546453"/>
            <a:ext cx="458654" cy="615704"/>
            <a:chOff x="5059700" y="2334775"/>
            <a:chExt cx="40775" cy="66025"/>
          </a:xfrm>
        </p:grpSpPr>
        <p:sp>
          <p:nvSpPr>
            <p:cNvPr id="37" name="Google Shape;2054;p66">
              <a:extLst>
                <a:ext uri="{FF2B5EF4-FFF2-40B4-BE49-F238E27FC236}">
                  <a16:creationId xmlns:a16="http://schemas.microsoft.com/office/drawing/2014/main" id="{A26A31A2-9A26-4800-B578-02652B0F2E26}"/>
                </a:ext>
              </a:extLst>
            </p:cNvPr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55;p66">
              <a:extLst>
                <a:ext uri="{FF2B5EF4-FFF2-40B4-BE49-F238E27FC236}">
                  <a16:creationId xmlns:a16="http://schemas.microsoft.com/office/drawing/2014/main" id="{3A48B0AE-9465-414B-B03C-9DB72F97648A}"/>
                </a:ext>
              </a:extLst>
            </p:cNvPr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56;p66">
              <a:extLst>
                <a:ext uri="{FF2B5EF4-FFF2-40B4-BE49-F238E27FC236}">
                  <a16:creationId xmlns:a16="http://schemas.microsoft.com/office/drawing/2014/main" id="{99589241-D2F7-47AD-9AE7-E6C9F6325BCA}"/>
                </a:ext>
              </a:extLst>
            </p:cNvPr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7;p66">
              <a:extLst>
                <a:ext uri="{FF2B5EF4-FFF2-40B4-BE49-F238E27FC236}">
                  <a16:creationId xmlns:a16="http://schemas.microsoft.com/office/drawing/2014/main" id="{94C5653A-FB2C-4BE7-8D8E-79D464A66748}"/>
                </a:ext>
              </a:extLst>
            </p:cNvPr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58;p66">
              <a:extLst>
                <a:ext uri="{FF2B5EF4-FFF2-40B4-BE49-F238E27FC236}">
                  <a16:creationId xmlns:a16="http://schemas.microsoft.com/office/drawing/2014/main" id="{5907D1DC-BA18-4513-B370-37C1E6EF8DD5}"/>
                </a:ext>
              </a:extLst>
            </p:cNvPr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59;p66">
              <a:extLst>
                <a:ext uri="{FF2B5EF4-FFF2-40B4-BE49-F238E27FC236}">
                  <a16:creationId xmlns:a16="http://schemas.microsoft.com/office/drawing/2014/main" id="{59536F1F-7A70-4DB1-85A1-ABA4072EDA2E}"/>
                </a:ext>
              </a:extLst>
            </p:cNvPr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60;p66">
              <a:extLst>
                <a:ext uri="{FF2B5EF4-FFF2-40B4-BE49-F238E27FC236}">
                  <a16:creationId xmlns:a16="http://schemas.microsoft.com/office/drawing/2014/main" id="{1F9A006A-87B1-49CB-B0AD-81A1B0B1A396}"/>
                </a:ext>
              </a:extLst>
            </p:cNvPr>
            <p:cNvSpPr/>
            <p:nvPr/>
          </p:nvSpPr>
          <p:spPr>
            <a:xfrm>
              <a:off x="5073951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61;p66">
              <a:extLst>
                <a:ext uri="{FF2B5EF4-FFF2-40B4-BE49-F238E27FC236}">
                  <a16:creationId xmlns:a16="http://schemas.microsoft.com/office/drawing/2014/main" id="{56B95412-6A5A-4D87-AC57-8FC44DCC0F8C}"/>
                </a:ext>
              </a:extLst>
            </p:cNvPr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62;p66">
              <a:extLst>
                <a:ext uri="{FF2B5EF4-FFF2-40B4-BE49-F238E27FC236}">
                  <a16:creationId xmlns:a16="http://schemas.microsoft.com/office/drawing/2014/main" id="{92BD9BCE-A864-4741-B4F1-614A5D65B4D1}"/>
                </a:ext>
              </a:extLst>
            </p:cNvPr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9280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08249E1-317F-4DDD-AC52-3C52C8B7A3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>
          <a:xfrm>
            <a:off x="179512" y="9790"/>
            <a:ext cx="1368152" cy="920598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08AAC824-D5A9-4306-BDFA-7017B77362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44218"/>
            <a:ext cx="2797458" cy="279745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2C34280E-3F3A-477E-83C3-4B7F3BB736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16" y="1967802"/>
            <a:ext cx="2261016" cy="2261016"/>
          </a:xfrm>
          <a:prstGeom prst="rect">
            <a:avLst/>
          </a:prstGeom>
        </p:spPr>
      </p:pic>
      <p:sp>
        <p:nvSpPr>
          <p:cNvPr id="32" name="投影片編號版面配置區 31">
            <a:extLst>
              <a:ext uri="{FF2B5EF4-FFF2-40B4-BE49-F238E27FC236}">
                <a16:creationId xmlns:a16="http://schemas.microsoft.com/office/drawing/2014/main" id="{FF137C34-B912-495C-886E-8E29E30E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507-09EA-4C6F-96ED-053C801F8797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rPr>
              <a:pPr/>
              <a:t>13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+mn-lt"/>
              <a:ea typeface="+mn-ea"/>
            </a:endParaRPr>
          </a:p>
        </p:txBody>
      </p:sp>
      <p:grpSp>
        <p:nvGrpSpPr>
          <p:cNvPr id="21" name="Google Shape;6226;p72">
            <a:extLst>
              <a:ext uri="{FF2B5EF4-FFF2-40B4-BE49-F238E27FC236}">
                <a16:creationId xmlns:a16="http://schemas.microsoft.com/office/drawing/2014/main" id="{BFCC5059-1C25-47AC-AF52-2564FCCDC615}"/>
              </a:ext>
            </a:extLst>
          </p:cNvPr>
          <p:cNvGrpSpPr/>
          <p:nvPr/>
        </p:nvGrpSpPr>
        <p:grpSpPr>
          <a:xfrm>
            <a:off x="7894333" y="3835457"/>
            <a:ext cx="1070155" cy="1038267"/>
            <a:chOff x="1492675" y="4992125"/>
            <a:chExt cx="481825" cy="481825"/>
          </a:xfrm>
        </p:grpSpPr>
        <p:sp>
          <p:nvSpPr>
            <p:cNvPr id="22" name="Google Shape;6227;p72">
              <a:extLst>
                <a:ext uri="{FF2B5EF4-FFF2-40B4-BE49-F238E27FC236}">
                  <a16:creationId xmlns:a16="http://schemas.microsoft.com/office/drawing/2014/main" id="{C63D5E30-F4EC-4252-A8F3-CA9D3D598F6B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6228;p72">
              <a:extLst>
                <a:ext uri="{FF2B5EF4-FFF2-40B4-BE49-F238E27FC236}">
                  <a16:creationId xmlns:a16="http://schemas.microsoft.com/office/drawing/2014/main" id="{685F454A-4F75-4AB4-B60C-4B74209B9E20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" name="標題 1">
            <a:extLst>
              <a:ext uri="{FF2B5EF4-FFF2-40B4-BE49-F238E27FC236}">
                <a16:creationId xmlns:a16="http://schemas.microsoft.com/office/drawing/2014/main" id="{B3224170-206C-435F-AB08-EC96F5090AB6}"/>
              </a:ext>
            </a:extLst>
          </p:cNvPr>
          <p:cNvSpPr txBox="1">
            <a:spLocks/>
          </p:cNvSpPr>
          <p:nvPr/>
        </p:nvSpPr>
        <p:spPr>
          <a:xfrm>
            <a:off x="1763688" y="349191"/>
            <a:ext cx="6984776" cy="49208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>
              <a:defRPr lang="zh-TW"/>
            </a:defPPr>
            <a:lvl1pPr algn="ctr">
              <a:spcBef>
                <a:spcPct val="0"/>
              </a:spcBef>
              <a:buNone/>
              <a:defRPr sz="3600" b="1">
                <a:ln w="9000" cmpd="sng">
                  <a:noFill/>
                  <a:prstDash val="solid"/>
                </a:ln>
                <a:solidFill>
                  <a:schemeClr val="accent4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dirty="0"/>
              <a:t>Successful identification of image features (3)</a:t>
            </a:r>
          </a:p>
        </p:txBody>
      </p:sp>
      <p:grpSp>
        <p:nvGrpSpPr>
          <p:cNvPr id="25" name="Google Shape;2053;p66">
            <a:extLst>
              <a:ext uri="{FF2B5EF4-FFF2-40B4-BE49-F238E27FC236}">
                <a16:creationId xmlns:a16="http://schemas.microsoft.com/office/drawing/2014/main" id="{9EB3C50C-CBAD-4999-9516-389DD4F4166E}"/>
              </a:ext>
            </a:extLst>
          </p:cNvPr>
          <p:cNvGrpSpPr/>
          <p:nvPr/>
        </p:nvGrpSpPr>
        <p:grpSpPr>
          <a:xfrm>
            <a:off x="3825314" y="2321806"/>
            <a:ext cx="458654" cy="615704"/>
            <a:chOff x="5059700" y="2334775"/>
            <a:chExt cx="40775" cy="66025"/>
          </a:xfrm>
        </p:grpSpPr>
        <p:sp>
          <p:nvSpPr>
            <p:cNvPr id="26" name="Google Shape;2054;p66">
              <a:extLst>
                <a:ext uri="{FF2B5EF4-FFF2-40B4-BE49-F238E27FC236}">
                  <a16:creationId xmlns:a16="http://schemas.microsoft.com/office/drawing/2014/main" id="{8AC999DB-0661-4D3A-88B1-AFB402676A48}"/>
                </a:ext>
              </a:extLst>
            </p:cNvPr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55;p66">
              <a:extLst>
                <a:ext uri="{FF2B5EF4-FFF2-40B4-BE49-F238E27FC236}">
                  <a16:creationId xmlns:a16="http://schemas.microsoft.com/office/drawing/2014/main" id="{8A1E6AA6-E9D9-4A41-AA50-B5B0DC14C28E}"/>
                </a:ext>
              </a:extLst>
            </p:cNvPr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56;p66">
              <a:extLst>
                <a:ext uri="{FF2B5EF4-FFF2-40B4-BE49-F238E27FC236}">
                  <a16:creationId xmlns:a16="http://schemas.microsoft.com/office/drawing/2014/main" id="{D059A2F8-FF61-4748-8951-B075724DBEB0}"/>
                </a:ext>
              </a:extLst>
            </p:cNvPr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57;p66">
              <a:extLst>
                <a:ext uri="{FF2B5EF4-FFF2-40B4-BE49-F238E27FC236}">
                  <a16:creationId xmlns:a16="http://schemas.microsoft.com/office/drawing/2014/main" id="{864BFB0E-E0BA-4169-BB50-D576930E0395}"/>
                </a:ext>
              </a:extLst>
            </p:cNvPr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58;p66">
              <a:extLst>
                <a:ext uri="{FF2B5EF4-FFF2-40B4-BE49-F238E27FC236}">
                  <a16:creationId xmlns:a16="http://schemas.microsoft.com/office/drawing/2014/main" id="{7D4E1295-F77A-4EF5-8B30-97CCBA371AFA}"/>
                </a:ext>
              </a:extLst>
            </p:cNvPr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59;p66">
              <a:extLst>
                <a:ext uri="{FF2B5EF4-FFF2-40B4-BE49-F238E27FC236}">
                  <a16:creationId xmlns:a16="http://schemas.microsoft.com/office/drawing/2014/main" id="{7DFA87EC-006B-4516-83CA-4FD545FF9866}"/>
                </a:ext>
              </a:extLst>
            </p:cNvPr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60;p66">
              <a:extLst>
                <a:ext uri="{FF2B5EF4-FFF2-40B4-BE49-F238E27FC236}">
                  <a16:creationId xmlns:a16="http://schemas.microsoft.com/office/drawing/2014/main" id="{7B39ADFB-114B-41F6-91AE-D52411397D3D}"/>
                </a:ext>
              </a:extLst>
            </p:cNvPr>
            <p:cNvSpPr/>
            <p:nvPr/>
          </p:nvSpPr>
          <p:spPr>
            <a:xfrm>
              <a:off x="5073951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61;p66">
              <a:extLst>
                <a:ext uri="{FF2B5EF4-FFF2-40B4-BE49-F238E27FC236}">
                  <a16:creationId xmlns:a16="http://schemas.microsoft.com/office/drawing/2014/main" id="{5C86125C-560B-4E06-809F-C9E4A06D867E}"/>
                </a:ext>
              </a:extLst>
            </p:cNvPr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62;p66">
              <a:extLst>
                <a:ext uri="{FF2B5EF4-FFF2-40B4-BE49-F238E27FC236}">
                  <a16:creationId xmlns:a16="http://schemas.microsoft.com/office/drawing/2014/main" id="{A3EF3603-CCFE-4EC2-B308-B59FDC403DFB}"/>
                </a:ext>
              </a:extLst>
            </p:cNvPr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053;p66">
            <a:extLst>
              <a:ext uri="{FF2B5EF4-FFF2-40B4-BE49-F238E27FC236}">
                <a16:creationId xmlns:a16="http://schemas.microsoft.com/office/drawing/2014/main" id="{26046B12-C954-45F9-AB6F-3A1FA5F83C89}"/>
              </a:ext>
            </a:extLst>
          </p:cNvPr>
          <p:cNvGrpSpPr/>
          <p:nvPr/>
        </p:nvGrpSpPr>
        <p:grpSpPr>
          <a:xfrm rot="10800000">
            <a:off x="3825314" y="3687827"/>
            <a:ext cx="458654" cy="615704"/>
            <a:chOff x="5059700" y="2334775"/>
            <a:chExt cx="40775" cy="66025"/>
          </a:xfrm>
        </p:grpSpPr>
        <p:sp>
          <p:nvSpPr>
            <p:cNvPr id="39" name="Google Shape;2054;p66">
              <a:extLst>
                <a:ext uri="{FF2B5EF4-FFF2-40B4-BE49-F238E27FC236}">
                  <a16:creationId xmlns:a16="http://schemas.microsoft.com/office/drawing/2014/main" id="{CF3B5100-1416-4FB4-BA2C-520B9A706361}"/>
                </a:ext>
              </a:extLst>
            </p:cNvPr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55;p66">
              <a:extLst>
                <a:ext uri="{FF2B5EF4-FFF2-40B4-BE49-F238E27FC236}">
                  <a16:creationId xmlns:a16="http://schemas.microsoft.com/office/drawing/2014/main" id="{50DB7182-3088-460B-9322-616BB99A2FCB}"/>
                </a:ext>
              </a:extLst>
            </p:cNvPr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6;p66">
              <a:extLst>
                <a:ext uri="{FF2B5EF4-FFF2-40B4-BE49-F238E27FC236}">
                  <a16:creationId xmlns:a16="http://schemas.microsoft.com/office/drawing/2014/main" id="{F2609D7F-F82B-47B5-A56C-038CA2CBC03D}"/>
                </a:ext>
              </a:extLst>
            </p:cNvPr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7;p66">
              <a:extLst>
                <a:ext uri="{FF2B5EF4-FFF2-40B4-BE49-F238E27FC236}">
                  <a16:creationId xmlns:a16="http://schemas.microsoft.com/office/drawing/2014/main" id="{7A3B0BDD-56EF-4FB5-A04B-C47525C8A429}"/>
                </a:ext>
              </a:extLst>
            </p:cNvPr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58;p66">
              <a:extLst>
                <a:ext uri="{FF2B5EF4-FFF2-40B4-BE49-F238E27FC236}">
                  <a16:creationId xmlns:a16="http://schemas.microsoft.com/office/drawing/2014/main" id="{8E77C31E-C01E-4413-B204-FB367A64D56F}"/>
                </a:ext>
              </a:extLst>
            </p:cNvPr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59;p66">
              <a:extLst>
                <a:ext uri="{FF2B5EF4-FFF2-40B4-BE49-F238E27FC236}">
                  <a16:creationId xmlns:a16="http://schemas.microsoft.com/office/drawing/2014/main" id="{99E48C21-055C-4A07-8096-64EC2E7F9A59}"/>
                </a:ext>
              </a:extLst>
            </p:cNvPr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60;p66">
              <a:extLst>
                <a:ext uri="{FF2B5EF4-FFF2-40B4-BE49-F238E27FC236}">
                  <a16:creationId xmlns:a16="http://schemas.microsoft.com/office/drawing/2014/main" id="{B6EAD46C-C743-4521-B067-AF5BEBEC833A}"/>
                </a:ext>
              </a:extLst>
            </p:cNvPr>
            <p:cNvSpPr/>
            <p:nvPr/>
          </p:nvSpPr>
          <p:spPr>
            <a:xfrm>
              <a:off x="5073951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61;p66">
              <a:extLst>
                <a:ext uri="{FF2B5EF4-FFF2-40B4-BE49-F238E27FC236}">
                  <a16:creationId xmlns:a16="http://schemas.microsoft.com/office/drawing/2014/main" id="{A2755BF1-744F-43E8-A7A0-33243E56C792}"/>
                </a:ext>
              </a:extLst>
            </p:cNvPr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62;p66">
              <a:extLst>
                <a:ext uri="{FF2B5EF4-FFF2-40B4-BE49-F238E27FC236}">
                  <a16:creationId xmlns:a16="http://schemas.microsoft.com/office/drawing/2014/main" id="{083A6175-4011-41C5-913D-ABF227243981}"/>
                </a:ext>
              </a:extLst>
            </p:cNvPr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0859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89839CC-77C3-485B-9932-72FEE47A43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8"/>
          <a:stretch/>
        </p:blipFill>
        <p:spPr>
          <a:xfrm>
            <a:off x="1948770" y="1818493"/>
            <a:ext cx="7004603" cy="327125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46424" y="5379474"/>
            <a:ext cx="2133600" cy="304271"/>
          </a:xfrm>
        </p:spPr>
        <p:txBody>
          <a:bodyPr/>
          <a:lstStyle/>
          <a:p>
            <a:fld id="{73DA0BB7-265A-403C-9275-D587AB510EDC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rPr>
              <a:pPr/>
              <a:t>14</a:t>
            </a:fld>
            <a:endParaRPr lang="zh-TW" altLang="en-US" dirty="0">
              <a:solidFill>
                <a:prstClr val="black">
                  <a:tint val="75000"/>
                </a:prstClr>
              </a:solidFill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41162" y="2497460"/>
            <a:ext cx="4499190" cy="1277302"/>
          </a:xfrm>
          <a:prstGeom prst="rect">
            <a:avLst/>
          </a:prstGeom>
          <a:noFill/>
          <a:ln w="31750">
            <a:solidFill>
              <a:srgbClr val="FF6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A0B95BE-40D6-4EDE-A9C6-81FE40155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3" y="801986"/>
            <a:ext cx="3514533" cy="195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80258EA-EDB8-4BE6-A8D5-7682F5A1F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>
          <a:xfrm>
            <a:off x="179512" y="9790"/>
            <a:ext cx="1368152" cy="920598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4B32FF83-5DBD-4720-9D18-4FDD2C8A21CC}"/>
              </a:ext>
            </a:extLst>
          </p:cNvPr>
          <p:cNvSpPr txBox="1">
            <a:spLocks/>
          </p:cNvSpPr>
          <p:nvPr/>
        </p:nvSpPr>
        <p:spPr>
          <a:xfrm>
            <a:off x="1763688" y="110976"/>
            <a:ext cx="7543186" cy="90758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buNone/>
              <a:defRPr sz="3600" b="1">
                <a:ln w="9000" cmpd="sng">
                  <a:noFill/>
                  <a:prstDash val="solid"/>
                </a:ln>
                <a:solidFill>
                  <a:schemeClr val="accent4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dirty="0"/>
              <a:t>“Select to Search” function</a:t>
            </a:r>
          </a:p>
        </p:txBody>
      </p:sp>
      <p:grpSp>
        <p:nvGrpSpPr>
          <p:cNvPr id="8" name="Google Shape;2053;p66">
            <a:extLst>
              <a:ext uri="{FF2B5EF4-FFF2-40B4-BE49-F238E27FC236}">
                <a16:creationId xmlns:a16="http://schemas.microsoft.com/office/drawing/2014/main" id="{9A9B354B-42AC-4F3C-A263-D5458FB9071C}"/>
              </a:ext>
            </a:extLst>
          </p:cNvPr>
          <p:cNvGrpSpPr/>
          <p:nvPr/>
        </p:nvGrpSpPr>
        <p:grpSpPr>
          <a:xfrm>
            <a:off x="1218804" y="3653246"/>
            <a:ext cx="369688" cy="575269"/>
            <a:chOff x="5059700" y="2334775"/>
            <a:chExt cx="40775" cy="66025"/>
          </a:xfrm>
        </p:grpSpPr>
        <p:sp>
          <p:nvSpPr>
            <p:cNvPr id="11" name="Google Shape;2054;p66">
              <a:extLst>
                <a:ext uri="{FF2B5EF4-FFF2-40B4-BE49-F238E27FC236}">
                  <a16:creationId xmlns:a16="http://schemas.microsoft.com/office/drawing/2014/main" id="{329C5FFC-6B10-43F0-B078-5F0C905C8CED}"/>
                </a:ext>
              </a:extLst>
            </p:cNvPr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55;p66">
              <a:extLst>
                <a:ext uri="{FF2B5EF4-FFF2-40B4-BE49-F238E27FC236}">
                  <a16:creationId xmlns:a16="http://schemas.microsoft.com/office/drawing/2014/main" id="{072FB44D-284B-4403-A0A0-874DD9A7D676}"/>
                </a:ext>
              </a:extLst>
            </p:cNvPr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56;p66">
              <a:extLst>
                <a:ext uri="{FF2B5EF4-FFF2-40B4-BE49-F238E27FC236}">
                  <a16:creationId xmlns:a16="http://schemas.microsoft.com/office/drawing/2014/main" id="{6EDFBBE4-850E-4B20-B6FE-B47748CE76A0}"/>
                </a:ext>
              </a:extLst>
            </p:cNvPr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057;p66">
              <a:extLst>
                <a:ext uri="{FF2B5EF4-FFF2-40B4-BE49-F238E27FC236}">
                  <a16:creationId xmlns:a16="http://schemas.microsoft.com/office/drawing/2014/main" id="{21A702E1-98CE-4E97-A608-2499B342FF93}"/>
                </a:ext>
              </a:extLst>
            </p:cNvPr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8;p66">
              <a:extLst>
                <a:ext uri="{FF2B5EF4-FFF2-40B4-BE49-F238E27FC236}">
                  <a16:creationId xmlns:a16="http://schemas.microsoft.com/office/drawing/2014/main" id="{CC42EA24-EDF8-4F73-8E93-01A36E0225E9}"/>
                </a:ext>
              </a:extLst>
            </p:cNvPr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59;p66">
              <a:extLst>
                <a:ext uri="{FF2B5EF4-FFF2-40B4-BE49-F238E27FC236}">
                  <a16:creationId xmlns:a16="http://schemas.microsoft.com/office/drawing/2014/main" id="{7A72A8E5-7768-4DF3-9AB4-2970704EA6A3}"/>
                </a:ext>
              </a:extLst>
            </p:cNvPr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60;p66">
              <a:extLst>
                <a:ext uri="{FF2B5EF4-FFF2-40B4-BE49-F238E27FC236}">
                  <a16:creationId xmlns:a16="http://schemas.microsoft.com/office/drawing/2014/main" id="{6D5E4DD2-5EE3-49B5-93EC-B90803621692}"/>
                </a:ext>
              </a:extLst>
            </p:cNvPr>
            <p:cNvSpPr/>
            <p:nvPr/>
          </p:nvSpPr>
          <p:spPr>
            <a:xfrm>
              <a:off x="5073951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1;p66">
              <a:extLst>
                <a:ext uri="{FF2B5EF4-FFF2-40B4-BE49-F238E27FC236}">
                  <a16:creationId xmlns:a16="http://schemas.microsoft.com/office/drawing/2014/main" id="{8AF03A50-6D33-47D9-88B9-019070C714C4}"/>
                </a:ext>
              </a:extLst>
            </p:cNvPr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62;p66">
              <a:extLst>
                <a:ext uri="{FF2B5EF4-FFF2-40B4-BE49-F238E27FC236}">
                  <a16:creationId xmlns:a16="http://schemas.microsoft.com/office/drawing/2014/main" id="{339221E1-F0D1-41DF-872B-414086C5EA09}"/>
                </a:ext>
              </a:extLst>
            </p:cNvPr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4CCF9E6-B3B9-4DB1-B8E8-8DE35D830DD3}"/>
              </a:ext>
            </a:extLst>
          </p:cNvPr>
          <p:cNvSpPr txBox="1"/>
          <p:nvPr/>
        </p:nvSpPr>
        <p:spPr>
          <a:xfrm>
            <a:off x="3739686" y="1192032"/>
            <a:ext cx="5319612" cy="5232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tx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The user selects part of an image, and the AI compares it with both </a:t>
            </a:r>
            <a:r>
              <a:rPr lang="en-US" altLang="zh-TW" sz="1400" b="1" dirty="0">
                <a:solidFill>
                  <a:schemeClr val="tx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whole</a:t>
            </a:r>
            <a:r>
              <a:rPr lang="en-US" altLang="zh-TW" sz="1400" dirty="0">
                <a:solidFill>
                  <a:schemeClr val="tx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 images and </a:t>
            </a:r>
            <a:r>
              <a:rPr lang="en-US" altLang="zh-TW" sz="1400" b="1" dirty="0">
                <a:solidFill>
                  <a:schemeClr val="tx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key parts </a:t>
            </a:r>
            <a:r>
              <a:rPr lang="en-US" altLang="zh-TW" sz="1400" dirty="0">
                <a:solidFill>
                  <a:schemeClr val="tx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of images in the database.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9DD4312-DE69-48ED-BCDF-ECB14C47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E299-5C4F-4C97-96BF-F92B39E456B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5F09514-B727-4548-9846-E3715F433A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>
          <a:xfrm>
            <a:off x="179512" y="9790"/>
            <a:ext cx="1368152" cy="920598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BC04FB47-69A2-4017-BBB1-418E49F88FBF}"/>
              </a:ext>
            </a:extLst>
          </p:cNvPr>
          <p:cNvSpPr txBox="1"/>
          <p:nvPr/>
        </p:nvSpPr>
        <p:spPr>
          <a:xfrm>
            <a:off x="5240685" y="1811350"/>
            <a:ext cx="35513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>
                <a:solidFill>
                  <a:srgbClr val="0000FF"/>
                </a:solidFill>
              </a:rPr>
              <a:t>2025 Total Usage:</a:t>
            </a:r>
          </a:p>
          <a:p>
            <a:r>
              <a:rPr lang="en-US" altLang="zh-TW" sz="3600" dirty="0">
                <a:solidFill>
                  <a:srgbClr val="0000FF"/>
                </a:solidFill>
              </a:rPr>
              <a:t>38,903</a:t>
            </a:r>
            <a:r>
              <a:rPr lang="zh-TW" altLang="en-US" sz="3600" dirty="0">
                <a:solidFill>
                  <a:srgbClr val="0000FF"/>
                </a:solidFill>
              </a:rPr>
              <a:t> </a:t>
            </a:r>
            <a:r>
              <a:rPr lang="en-US" altLang="zh-TW" sz="3600" dirty="0">
                <a:solidFill>
                  <a:srgbClr val="0000FF"/>
                </a:solidFill>
              </a:rPr>
              <a:t>(Internal)</a:t>
            </a:r>
            <a:endParaRPr lang="zh-TW" altLang="en-US" sz="3600" dirty="0">
              <a:solidFill>
                <a:srgbClr val="0000FF"/>
              </a:solidFill>
            </a:endParaRPr>
          </a:p>
          <a:p>
            <a:r>
              <a:rPr lang="en-US" altLang="zh-TW" sz="3600" dirty="0">
                <a:solidFill>
                  <a:srgbClr val="0000FF"/>
                </a:solidFill>
              </a:rPr>
              <a:t>51,074 (External)</a:t>
            </a:r>
            <a:endParaRPr lang="zh-TW" altLang="en-US" sz="3600" dirty="0">
              <a:solidFill>
                <a:srgbClr val="0000FF"/>
              </a:solidFill>
            </a:endParaRPr>
          </a:p>
          <a:p>
            <a:endParaRPr lang="zh-TW" altLang="en-US" sz="3600" dirty="0">
              <a:solidFill>
                <a:srgbClr val="0000FF"/>
              </a:solidFill>
            </a:endParaRPr>
          </a:p>
        </p:txBody>
      </p:sp>
      <p:graphicFrame>
        <p:nvGraphicFramePr>
          <p:cNvPr id="15" name="圖表 14">
            <a:extLst>
              <a:ext uri="{FF2B5EF4-FFF2-40B4-BE49-F238E27FC236}">
                <a16:creationId xmlns:a16="http://schemas.microsoft.com/office/drawing/2014/main" id="{560C9A09-D183-46B6-B75C-ACEE1F1850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995803"/>
              </p:ext>
            </p:extLst>
          </p:nvPr>
        </p:nvGraphicFramePr>
        <p:xfrm>
          <a:off x="0" y="1345332"/>
          <a:ext cx="51125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標題 1">
            <a:extLst>
              <a:ext uri="{FF2B5EF4-FFF2-40B4-BE49-F238E27FC236}">
                <a16:creationId xmlns:a16="http://schemas.microsoft.com/office/drawing/2014/main" id="{0893187E-E513-4267-B683-6FB585184800}"/>
              </a:ext>
            </a:extLst>
          </p:cNvPr>
          <p:cNvSpPr txBox="1">
            <a:spLocks/>
          </p:cNvSpPr>
          <p:nvPr/>
        </p:nvSpPr>
        <p:spPr>
          <a:xfrm>
            <a:off x="1574771" y="274024"/>
            <a:ext cx="7221488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sz="2800" b="1" dirty="0">
                <a:ln w="9000" cmpd="sng">
                  <a:noFill/>
                  <a:prstDash val="solid"/>
                </a:ln>
                <a:solidFill>
                  <a:schemeClr val="accent4"/>
                </a:solidFill>
                <a:latin typeface="+mj-lt"/>
              </a:rPr>
              <a:t>High-Frequency Usage Internally and Externally</a:t>
            </a:r>
            <a:endParaRPr lang="zh-TW" altLang="en-US" sz="2800" b="1" dirty="0">
              <a:ln w="9000" cmpd="sng">
                <a:noFill/>
                <a:prstDash val="solid"/>
              </a:ln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89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D540190-EB71-46A9-8844-F1DBE7619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"/>
          <a:stretch/>
        </p:blipFill>
        <p:spPr>
          <a:xfrm>
            <a:off x="0" y="-35785"/>
            <a:ext cx="9180512" cy="5773605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ADC9AE6-4A9C-4AB4-9474-54BA0104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E299-5C4F-4C97-96BF-F92B39E456B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32B260B-F2F0-4619-8E52-A23D889FC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26" y="1299820"/>
            <a:ext cx="1341656" cy="1341656"/>
          </a:xfrm>
          <a:prstGeom prst="rect">
            <a:avLst/>
          </a:prstGeom>
        </p:spPr>
      </p:pic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D789738E-375E-47A9-AFEA-CDB970012168}"/>
              </a:ext>
            </a:extLst>
          </p:cNvPr>
          <p:cNvSpPr txBox="1">
            <a:spLocks/>
          </p:cNvSpPr>
          <p:nvPr/>
        </p:nvSpPr>
        <p:spPr>
          <a:xfrm>
            <a:off x="1900871" y="505654"/>
            <a:ext cx="3816421" cy="75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ts val="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0" lang="zh-TW" altLang="en-US" sz="4000" dirty="0">
              <a:ln w="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  <a:cs typeface="Adobe 繁黑體 Std B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C59B301-B0C3-442A-A00A-76552EE8843E}"/>
              </a:ext>
            </a:extLst>
          </p:cNvPr>
          <p:cNvSpPr txBox="1"/>
          <p:nvPr/>
        </p:nvSpPr>
        <p:spPr>
          <a:xfrm>
            <a:off x="2746474" y="737927"/>
            <a:ext cx="2125216" cy="733663"/>
          </a:xfrm>
          <a:prstGeom prst="striped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Search by Image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E1AFA11-7091-40D3-B9DF-C57EAC4B61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67" y="193204"/>
            <a:ext cx="3832597" cy="2468158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81D2C55F-118A-444E-AD62-FB1A958FFD12}"/>
              </a:ext>
            </a:extLst>
          </p:cNvPr>
          <p:cNvSpPr txBox="1">
            <a:spLocks/>
          </p:cNvSpPr>
          <p:nvPr/>
        </p:nvSpPr>
        <p:spPr>
          <a:xfrm>
            <a:off x="2123728" y="108571"/>
            <a:ext cx="2952328" cy="7560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ts val="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400" dirty="0">
                <a:ln w="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Adobe 繁黑體 Std B"/>
              </a:rPr>
              <a:t>Explore the tool</a:t>
            </a:r>
            <a:endParaRPr kumimoji="0" lang="zh-TW" altLang="en-US" sz="2400" dirty="0">
              <a:ln w="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  <a:cs typeface="Adobe 繁黑體 Std B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252BD2EA-1D16-4592-8A65-D4028281AA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>
          <a:xfrm>
            <a:off x="4923171" y="207149"/>
            <a:ext cx="623526" cy="419556"/>
          </a:xfrm>
          <a:prstGeom prst="rect">
            <a:avLst/>
          </a:prstGeom>
        </p:spPr>
      </p:pic>
      <p:sp>
        <p:nvSpPr>
          <p:cNvPr id="25" name="內容版面配置區 2">
            <a:extLst>
              <a:ext uri="{FF2B5EF4-FFF2-40B4-BE49-F238E27FC236}">
                <a16:creationId xmlns:a16="http://schemas.microsoft.com/office/drawing/2014/main" id="{12B5E022-E61F-44B0-AF94-DC492756815C}"/>
              </a:ext>
            </a:extLst>
          </p:cNvPr>
          <p:cNvSpPr txBox="1">
            <a:spLocks/>
          </p:cNvSpPr>
          <p:nvPr/>
        </p:nvSpPr>
        <p:spPr>
          <a:xfrm>
            <a:off x="5513905" y="2661362"/>
            <a:ext cx="2952328" cy="7560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ts val="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2400" dirty="0">
                <a:ln w="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Eras Light ITC" panose="020B0402030504020804" pitchFamily="34" charset="0"/>
                <a:ea typeface="Microsoft JhengHei UI" panose="020B0604030504040204" pitchFamily="34" charset="-120"/>
                <a:cs typeface="Adobe 繁黑體 Std B"/>
              </a:rPr>
              <a:t>Thank You</a:t>
            </a:r>
            <a:endParaRPr kumimoji="0" lang="zh-TW" altLang="en-US" sz="2400" dirty="0">
              <a:ln w="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Eras Light ITC" panose="020B0402030504020804" pitchFamily="34" charset="0"/>
              <a:ea typeface="Microsoft JhengHei UI" panose="020B0604030504040204" pitchFamily="34" charset="-120"/>
              <a:cs typeface="Adobe 繁黑體 Std B"/>
            </a:endParaRPr>
          </a:p>
        </p:txBody>
      </p:sp>
    </p:spTree>
    <p:extLst>
      <p:ext uri="{BB962C8B-B14F-4D97-AF65-F5344CB8AC3E}">
        <p14:creationId xmlns:p14="http://schemas.microsoft.com/office/powerpoint/2010/main" val="276143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F1E8F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9DD4312-DE69-48ED-BCDF-ECB14C47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E299-5C4F-4C97-96BF-F92B39E456B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5F09514-B727-4548-9846-E3715F433A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>
          <a:xfrm>
            <a:off x="179512" y="9790"/>
            <a:ext cx="1368152" cy="920598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C74C7782-877E-403E-AC28-87A99D3CD67C}"/>
              </a:ext>
            </a:extLst>
          </p:cNvPr>
          <p:cNvSpPr txBox="1">
            <a:spLocks/>
          </p:cNvSpPr>
          <p:nvPr/>
        </p:nvSpPr>
        <p:spPr>
          <a:xfrm>
            <a:off x="1835696" y="173913"/>
            <a:ext cx="7128792" cy="595355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b="1" dirty="0">
                <a:ln w="9000" cmpd="sng">
                  <a:noFill/>
                  <a:prstDash val="solid"/>
                </a:ln>
                <a:solidFill>
                  <a:schemeClr val="accent4"/>
                </a:solidFill>
                <a:latin typeface="+mj-lt"/>
              </a:rPr>
              <a:t>Application to Registration Process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C123FE86-D3BD-4E0A-9BFA-65578C7D8BA3}"/>
              </a:ext>
            </a:extLst>
          </p:cNvPr>
          <p:cNvSpPr/>
          <p:nvPr/>
        </p:nvSpPr>
        <p:spPr>
          <a:xfrm>
            <a:off x="2793455" y="1004392"/>
            <a:ext cx="1329593" cy="569825"/>
          </a:xfrm>
          <a:custGeom>
            <a:avLst/>
            <a:gdLst/>
            <a:ahLst/>
            <a:cxnLst/>
            <a:rect l="0" t="0" r="0" b="0"/>
            <a:pathLst>
              <a:path w="1329593" h="569825">
                <a:moveTo>
                  <a:pt x="94970" y="0"/>
                </a:moveTo>
                <a:lnTo>
                  <a:pt x="1234622" y="0"/>
                </a:lnTo>
                <a:cubicBezTo>
                  <a:pt x="1234622" y="0"/>
                  <a:pt x="1329593" y="0"/>
                  <a:pt x="1329593" y="94970"/>
                </a:cubicBezTo>
                <a:lnTo>
                  <a:pt x="1329593" y="474854"/>
                </a:lnTo>
                <a:cubicBezTo>
                  <a:pt x="1329593" y="474854"/>
                  <a:pt x="1329593" y="569825"/>
                  <a:pt x="1234622" y="569825"/>
                </a:cubicBezTo>
                <a:lnTo>
                  <a:pt x="94970" y="569825"/>
                </a:lnTo>
                <a:cubicBezTo>
                  <a:pt x="94970" y="569825"/>
                  <a:pt x="0" y="569825"/>
                  <a:pt x="0" y="474854"/>
                </a:cubicBezTo>
                <a:lnTo>
                  <a:pt x="0" y="94970"/>
                </a:lnTo>
                <a:cubicBezTo>
                  <a:pt x="0" y="94970"/>
                  <a:pt x="0" y="0"/>
                  <a:pt x="94970" y="0"/>
                </a:cubicBezTo>
              </a:path>
            </a:pathLst>
          </a:custGeom>
          <a:noFill/>
          <a:ln w="11871">
            <a:solidFill>
              <a:srgbClr val="969696"/>
            </a:solidFill>
          </a:ln>
        </p:spPr>
        <p:txBody>
          <a:bodyPr rtlCol="0" anchor="ctr"/>
          <a:lstStyle/>
          <a:p>
            <a:pPr algn="ctr"/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F92E9D1-AC65-4A57-A373-E9836184527B}"/>
              </a:ext>
            </a:extLst>
          </p:cNvPr>
          <p:cNvSpPr/>
          <p:nvPr/>
        </p:nvSpPr>
        <p:spPr>
          <a:xfrm>
            <a:off x="3537394" y="4951971"/>
            <a:ext cx="1424564" cy="569825"/>
          </a:xfrm>
          <a:custGeom>
            <a:avLst/>
            <a:gdLst/>
            <a:ahLst/>
            <a:cxnLst/>
            <a:rect l="0" t="0" r="0" b="0"/>
            <a:pathLst>
              <a:path w="1424564" h="569825">
                <a:moveTo>
                  <a:pt x="94970" y="0"/>
                </a:moveTo>
                <a:lnTo>
                  <a:pt x="1329593" y="0"/>
                </a:lnTo>
                <a:cubicBezTo>
                  <a:pt x="1329593" y="0"/>
                  <a:pt x="1424564" y="0"/>
                  <a:pt x="1424564" y="94970"/>
                </a:cubicBezTo>
                <a:lnTo>
                  <a:pt x="1424564" y="474854"/>
                </a:lnTo>
                <a:cubicBezTo>
                  <a:pt x="1424564" y="474854"/>
                  <a:pt x="1424564" y="569825"/>
                  <a:pt x="1329593" y="569825"/>
                </a:cubicBezTo>
                <a:lnTo>
                  <a:pt x="94970" y="569825"/>
                </a:lnTo>
                <a:cubicBezTo>
                  <a:pt x="94970" y="569825"/>
                  <a:pt x="0" y="569825"/>
                  <a:pt x="0" y="474854"/>
                </a:cubicBezTo>
                <a:lnTo>
                  <a:pt x="0" y="94970"/>
                </a:lnTo>
                <a:cubicBezTo>
                  <a:pt x="0" y="94970"/>
                  <a:pt x="0" y="0"/>
                  <a:pt x="94970" y="0"/>
                </a:cubicBezTo>
              </a:path>
            </a:pathLst>
          </a:custGeom>
          <a:noFill/>
          <a:ln w="11871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8C81EB1D-D7ED-4A91-A88F-9AD379AED792}"/>
              </a:ext>
            </a:extLst>
          </p:cNvPr>
          <p:cNvSpPr/>
          <p:nvPr/>
        </p:nvSpPr>
        <p:spPr>
          <a:xfrm>
            <a:off x="2049515" y="4951971"/>
            <a:ext cx="1329593" cy="569825"/>
          </a:xfrm>
          <a:custGeom>
            <a:avLst/>
            <a:gdLst/>
            <a:ahLst/>
            <a:cxnLst/>
            <a:rect l="0" t="0" r="0" b="0"/>
            <a:pathLst>
              <a:path w="1329593" h="569825">
                <a:moveTo>
                  <a:pt x="94970" y="0"/>
                </a:moveTo>
                <a:lnTo>
                  <a:pt x="1234622" y="0"/>
                </a:lnTo>
                <a:cubicBezTo>
                  <a:pt x="1234622" y="0"/>
                  <a:pt x="1329593" y="0"/>
                  <a:pt x="1329593" y="94970"/>
                </a:cubicBezTo>
                <a:lnTo>
                  <a:pt x="1329593" y="474854"/>
                </a:lnTo>
                <a:cubicBezTo>
                  <a:pt x="1329593" y="474854"/>
                  <a:pt x="1329593" y="569825"/>
                  <a:pt x="1234622" y="569825"/>
                </a:cubicBezTo>
                <a:lnTo>
                  <a:pt x="94970" y="569825"/>
                </a:lnTo>
                <a:cubicBezTo>
                  <a:pt x="94970" y="569825"/>
                  <a:pt x="0" y="569825"/>
                  <a:pt x="0" y="474854"/>
                </a:cubicBezTo>
                <a:lnTo>
                  <a:pt x="0" y="94970"/>
                </a:lnTo>
                <a:cubicBezTo>
                  <a:pt x="0" y="94970"/>
                  <a:pt x="0" y="0"/>
                  <a:pt x="94970" y="0"/>
                </a:cubicBezTo>
              </a:path>
            </a:pathLst>
          </a:custGeom>
          <a:noFill/>
          <a:ln w="11871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E5FA098A-0E63-4125-A69E-BA1A030061AB}"/>
              </a:ext>
            </a:extLst>
          </p:cNvPr>
          <p:cNvSpPr/>
          <p:nvPr/>
        </p:nvSpPr>
        <p:spPr>
          <a:xfrm>
            <a:off x="2840940" y="2017416"/>
            <a:ext cx="1234622" cy="569825"/>
          </a:xfrm>
          <a:custGeom>
            <a:avLst/>
            <a:gdLst/>
            <a:ahLst/>
            <a:cxnLst/>
            <a:rect l="0" t="0" r="0" b="0"/>
            <a:pathLst>
              <a:path w="1234622" h="569825">
                <a:moveTo>
                  <a:pt x="94970" y="0"/>
                </a:moveTo>
                <a:lnTo>
                  <a:pt x="1139651" y="0"/>
                </a:lnTo>
                <a:cubicBezTo>
                  <a:pt x="1139651" y="0"/>
                  <a:pt x="1234622" y="0"/>
                  <a:pt x="1234622" y="94970"/>
                </a:cubicBezTo>
                <a:lnTo>
                  <a:pt x="1234622" y="474854"/>
                </a:lnTo>
                <a:cubicBezTo>
                  <a:pt x="1234622" y="474854"/>
                  <a:pt x="1234622" y="569825"/>
                  <a:pt x="1139651" y="569825"/>
                </a:cubicBezTo>
                <a:lnTo>
                  <a:pt x="94970" y="569825"/>
                </a:lnTo>
                <a:cubicBezTo>
                  <a:pt x="94970" y="569825"/>
                  <a:pt x="0" y="569825"/>
                  <a:pt x="0" y="474854"/>
                </a:cubicBezTo>
                <a:lnTo>
                  <a:pt x="0" y="94970"/>
                </a:lnTo>
                <a:cubicBezTo>
                  <a:pt x="0" y="94970"/>
                  <a:pt x="0" y="0"/>
                  <a:pt x="94970" y="0"/>
                </a:cubicBezTo>
              </a:path>
            </a:pathLst>
          </a:custGeom>
          <a:noFill/>
          <a:ln w="11871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076E6B38-9494-4D0E-B7BF-B04685422923}"/>
              </a:ext>
            </a:extLst>
          </p:cNvPr>
          <p:cNvSpPr/>
          <p:nvPr/>
        </p:nvSpPr>
        <p:spPr>
          <a:xfrm>
            <a:off x="2745969" y="3030440"/>
            <a:ext cx="1424564" cy="569825"/>
          </a:xfrm>
          <a:custGeom>
            <a:avLst/>
            <a:gdLst/>
            <a:ahLst/>
            <a:cxnLst/>
            <a:rect l="0" t="0" r="0" b="0"/>
            <a:pathLst>
              <a:path w="1424564" h="569825">
                <a:moveTo>
                  <a:pt x="94970" y="0"/>
                </a:moveTo>
                <a:lnTo>
                  <a:pt x="1329593" y="0"/>
                </a:lnTo>
                <a:cubicBezTo>
                  <a:pt x="1329593" y="0"/>
                  <a:pt x="1424564" y="0"/>
                  <a:pt x="1424564" y="94970"/>
                </a:cubicBezTo>
                <a:lnTo>
                  <a:pt x="1424564" y="474854"/>
                </a:lnTo>
                <a:cubicBezTo>
                  <a:pt x="1424564" y="474854"/>
                  <a:pt x="1424564" y="569825"/>
                  <a:pt x="1329593" y="569825"/>
                </a:cubicBezTo>
                <a:lnTo>
                  <a:pt x="94970" y="569825"/>
                </a:lnTo>
                <a:cubicBezTo>
                  <a:pt x="94970" y="569825"/>
                  <a:pt x="0" y="569825"/>
                  <a:pt x="0" y="474854"/>
                </a:cubicBezTo>
                <a:lnTo>
                  <a:pt x="0" y="94970"/>
                </a:lnTo>
                <a:cubicBezTo>
                  <a:pt x="0" y="94970"/>
                  <a:pt x="0" y="0"/>
                  <a:pt x="94970" y="0"/>
                </a:cubicBezTo>
              </a:path>
            </a:pathLst>
          </a:custGeom>
          <a:noFill/>
          <a:ln w="11871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5" name="Group 10">
            <a:extLst>
              <a:ext uri="{FF2B5EF4-FFF2-40B4-BE49-F238E27FC236}">
                <a16:creationId xmlns:a16="http://schemas.microsoft.com/office/drawing/2014/main" id="{D4569DCF-8EF3-402F-84D4-63B28AD9077A}"/>
              </a:ext>
            </a:extLst>
          </p:cNvPr>
          <p:cNvGrpSpPr/>
          <p:nvPr/>
        </p:nvGrpSpPr>
        <p:grpSpPr>
          <a:xfrm>
            <a:off x="3406809" y="1574218"/>
            <a:ext cx="102885" cy="431326"/>
            <a:chOff x="1547235" y="1614506"/>
            <a:chExt cx="102885" cy="431326"/>
          </a:xfrm>
        </p:grpSpPr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19B02F06-3752-4904-98BC-1A8103EB7777}"/>
                </a:ext>
              </a:extLst>
            </p:cNvPr>
            <p:cNvSpPr/>
            <p:nvPr/>
          </p:nvSpPr>
          <p:spPr>
            <a:xfrm>
              <a:off x="1598678" y="1614506"/>
              <a:ext cx="7914" cy="427369"/>
            </a:xfrm>
            <a:custGeom>
              <a:avLst/>
              <a:gdLst/>
              <a:ahLst/>
              <a:cxnLst/>
              <a:rect l="0" t="0" r="0" b="0"/>
              <a:pathLst>
                <a:path w="7914" h="427369">
                  <a:moveTo>
                    <a:pt x="0" y="0"/>
                  </a:moveTo>
                  <a:lnTo>
                    <a:pt x="0" y="221598"/>
                  </a:lnTo>
                  <a:lnTo>
                    <a:pt x="0" y="427369"/>
                  </a:lnTo>
                </a:path>
              </a:pathLst>
            </a:custGeom>
            <a:noFill/>
            <a:ln w="1187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ounded Rectangle 9">
              <a:extLst>
                <a:ext uri="{FF2B5EF4-FFF2-40B4-BE49-F238E27FC236}">
                  <a16:creationId xmlns:a16="http://schemas.microsoft.com/office/drawing/2014/main" id="{D202F0C0-4687-4118-8188-276B82231DDC}"/>
                </a:ext>
              </a:extLst>
            </p:cNvPr>
            <p:cNvSpPr/>
            <p:nvPr/>
          </p:nvSpPr>
          <p:spPr>
            <a:xfrm>
              <a:off x="1547235" y="1994390"/>
              <a:ext cx="102885" cy="51442"/>
            </a:xfrm>
            <a:custGeom>
              <a:avLst/>
              <a:gdLst/>
              <a:ahLst/>
              <a:cxnLst/>
              <a:rect l="0" t="0" r="0" b="0"/>
              <a:pathLst>
                <a:path w="102885" h="51442">
                  <a:moveTo>
                    <a:pt x="0" y="0"/>
                  </a:moveTo>
                  <a:lnTo>
                    <a:pt x="51442" y="51442"/>
                  </a:lnTo>
                  <a:lnTo>
                    <a:pt x="102885" y="0"/>
                  </a:lnTo>
                </a:path>
              </a:pathLst>
            </a:custGeom>
            <a:noFill/>
            <a:ln w="1187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E0C4C229-EA60-479A-B2E0-EF600210A7A5}"/>
              </a:ext>
            </a:extLst>
          </p:cNvPr>
          <p:cNvGrpSpPr/>
          <p:nvPr/>
        </p:nvGrpSpPr>
        <p:grpSpPr>
          <a:xfrm>
            <a:off x="3406809" y="2587242"/>
            <a:ext cx="102885" cy="431326"/>
            <a:chOff x="1547235" y="2627530"/>
            <a:chExt cx="102885" cy="431326"/>
          </a:xfrm>
        </p:grpSpPr>
        <p:sp>
          <p:nvSpPr>
            <p:cNvPr id="20" name="Rounded Rectangle 11">
              <a:extLst>
                <a:ext uri="{FF2B5EF4-FFF2-40B4-BE49-F238E27FC236}">
                  <a16:creationId xmlns:a16="http://schemas.microsoft.com/office/drawing/2014/main" id="{AEF9FDA6-E7E7-42D1-91BF-CE6A8CD41032}"/>
                </a:ext>
              </a:extLst>
            </p:cNvPr>
            <p:cNvSpPr/>
            <p:nvPr/>
          </p:nvSpPr>
          <p:spPr>
            <a:xfrm>
              <a:off x="1598678" y="2627530"/>
              <a:ext cx="7914" cy="427369"/>
            </a:xfrm>
            <a:custGeom>
              <a:avLst/>
              <a:gdLst/>
              <a:ahLst/>
              <a:cxnLst/>
              <a:rect l="0" t="0" r="0" b="0"/>
              <a:pathLst>
                <a:path w="7914" h="427369">
                  <a:moveTo>
                    <a:pt x="0" y="0"/>
                  </a:moveTo>
                  <a:lnTo>
                    <a:pt x="0" y="221598"/>
                  </a:lnTo>
                  <a:lnTo>
                    <a:pt x="0" y="427369"/>
                  </a:lnTo>
                </a:path>
              </a:pathLst>
            </a:custGeom>
            <a:noFill/>
            <a:ln w="1187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ounded Rectangle 12">
              <a:extLst>
                <a:ext uri="{FF2B5EF4-FFF2-40B4-BE49-F238E27FC236}">
                  <a16:creationId xmlns:a16="http://schemas.microsoft.com/office/drawing/2014/main" id="{E46640EC-8CBF-42C6-8175-4C8301C41590}"/>
                </a:ext>
              </a:extLst>
            </p:cNvPr>
            <p:cNvSpPr/>
            <p:nvPr/>
          </p:nvSpPr>
          <p:spPr>
            <a:xfrm>
              <a:off x="1547235" y="3007414"/>
              <a:ext cx="102885" cy="51442"/>
            </a:xfrm>
            <a:custGeom>
              <a:avLst/>
              <a:gdLst/>
              <a:ahLst/>
              <a:cxnLst/>
              <a:rect l="0" t="0" r="0" b="0"/>
              <a:pathLst>
                <a:path w="102885" h="51442">
                  <a:moveTo>
                    <a:pt x="0" y="0"/>
                  </a:moveTo>
                  <a:lnTo>
                    <a:pt x="51442" y="51442"/>
                  </a:lnTo>
                  <a:lnTo>
                    <a:pt x="102885" y="0"/>
                  </a:lnTo>
                </a:path>
              </a:pathLst>
            </a:custGeom>
            <a:noFill/>
            <a:ln w="1187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2" name="Group 16">
            <a:extLst>
              <a:ext uri="{FF2B5EF4-FFF2-40B4-BE49-F238E27FC236}">
                <a16:creationId xmlns:a16="http://schemas.microsoft.com/office/drawing/2014/main" id="{C4677D31-BA14-4B18-BEC7-4AC03D1BC384}"/>
              </a:ext>
            </a:extLst>
          </p:cNvPr>
          <p:cNvGrpSpPr/>
          <p:nvPr/>
        </p:nvGrpSpPr>
        <p:grpSpPr>
          <a:xfrm>
            <a:off x="2662870" y="4508773"/>
            <a:ext cx="795381" cy="431326"/>
            <a:chOff x="803296" y="4549061"/>
            <a:chExt cx="795381" cy="431326"/>
          </a:xfrm>
        </p:grpSpPr>
        <p:sp>
          <p:nvSpPr>
            <p:cNvPr id="23" name="Rounded Rectangle 14">
              <a:extLst>
                <a:ext uri="{FF2B5EF4-FFF2-40B4-BE49-F238E27FC236}">
                  <a16:creationId xmlns:a16="http://schemas.microsoft.com/office/drawing/2014/main" id="{BDFE8D87-5C96-4B95-9C38-B85AA3AB8000}"/>
                </a:ext>
              </a:extLst>
            </p:cNvPr>
            <p:cNvSpPr/>
            <p:nvPr/>
          </p:nvSpPr>
          <p:spPr>
            <a:xfrm>
              <a:off x="854738" y="4549061"/>
              <a:ext cx="743939" cy="427369"/>
            </a:xfrm>
            <a:custGeom>
              <a:avLst/>
              <a:gdLst/>
              <a:ahLst/>
              <a:cxnLst/>
              <a:rect l="0" t="0" r="0" b="0"/>
              <a:pathLst>
                <a:path w="743939" h="427369">
                  <a:moveTo>
                    <a:pt x="743939" y="0"/>
                  </a:moveTo>
                  <a:lnTo>
                    <a:pt x="743939" y="110799"/>
                  </a:lnTo>
                  <a:lnTo>
                    <a:pt x="743939" y="221598"/>
                  </a:lnTo>
                  <a:lnTo>
                    <a:pt x="371969" y="221598"/>
                  </a:lnTo>
                  <a:lnTo>
                    <a:pt x="0" y="221598"/>
                  </a:lnTo>
                  <a:lnTo>
                    <a:pt x="0" y="332398"/>
                  </a:lnTo>
                  <a:lnTo>
                    <a:pt x="0" y="427369"/>
                  </a:lnTo>
                </a:path>
              </a:pathLst>
            </a:custGeom>
            <a:noFill/>
            <a:ln w="1187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4" name="Rounded Rectangle 15">
              <a:extLst>
                <a:ext uri="{FF2B5EF4-FFF2-40B4-BE49-F238E27FC236}">
                  <a16:creationId xmlns:a16="http://schemas.microsoft.com/office/drawing/2014/main" id="{DB7A36FE-B780-454C-B0A1-6C3410559146}"/>
                </a:ext>
              </a:extLst>
            </p:cNvPr>
            <p:cNvSpPr/>
            <p:nvPr/>
          </p:nvSpPr>
          <p:spPr>
            <a:xfrm>
              <a:off x="803296" y="4928945"/>
              <a:ext cx="102885" cy="51442"/>
            </a:xfrm>
            <a:custGeom>
              <a:avLst/>
              <a:gdLst/>
              <a:ahLst/>
              <a:cxnLst/>
              <a:rect l="0" t="0" r="0" b="0"/>
              <a:pathLst>
                <a:path w="102885" h="51442">
                  <a:moveTo>
                    <a:pt x="0" y="0"/>
                  </a:moveTo>
                  <a:lnTo>
                    <a:pt x="51442" y="51442"/>
                  </a:lnTo>
                  <a:lnTo>
                    <a:pt x="102885" y="0"/>
                  </a:lnTo>
                </a:path>
              </a:pathLst>
            </a:custGeom>
            <a:noFill/>
            <a:ln w="1187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5" name="Group 19">
            <a:extLst>
              <a:ext uri="{FF2B5EF4-FFF2-40B4-BE49-F238E27FC236}">
                <a16:creationId xmlns:a16="http://schemas.microsoft.com/office/drawing/2014/main" id="{2820C82E-26B9-4ABC-8A83-6A9A86083AD1}"/>
              </a:ext>
            </a:extLst>
          </p:cNvPr>
          <p:cNvGrpSpPr/>
          <p:nvPr/>
        </p:nvGrpSpPr>
        <p:grpSpPr>
          <a:xfrm>
            <a:off x="3458252" y="4508773"/>
            <a:ext cx="842867" cy="431326"/>
            <a:chOff x="1598678" y="4549061"/>
            <a:chExt cx="842867" cy="431326"/>
          </a:xfrm>
        </p:grpSpPr>
        <p:sp>
          <p:nvSpPr>
            <p:cNvPr id="26" name="Rounded Rectangle 17">
              <a:extLst>
                <a:ext uri="{FF2B5EF4-FFF2-40B4-BE49-F238E27FC236}">
                  <a16:creationId xmlns:a16="http://schemas.microsoft.com/office/drawing/2014/main" id="{BFE2B6EE-C186-46C6-91B7-EC81ACEA7868}"/>
                </a:ext>
              </a:extLst>
            </p:cNvPr>
            <p:cNvSpPr/>
            <p:nvPr/>
          </p:nvSpPr>
          <p:spPr>
            <a:xfrm>
              <a:off x="1598678" y="4549061"/>
              <a:ext cx="791424" cy="427369"/>
            </a:xfrm>
            <a:custGeom>
              <a:avLst/>
              <a:gdLst/>
              <a:ahLst/>
              <a:cxnLst/>
              <a:rect l="0" t="0" r="0" b="0"/>
              <a:pathLst>
                <a:path w="791424" h="427369">
                  <a:moveTo>
                    <a:pt x="0" y="0"/>
                  </a:moveTo>
                  <a:lnTo>
                    <a:pt x="0" y="110799"/>
                  </a:lnTo>
                  <a:lnTo>
                    <a:pt x="0" y="221598"/>
                  </a:lnTo>
                  <a:lnTo>
                    <a:pt x="395712" y="221598"/>
                  </a:lnTo>
                  <a:lnTo>
                    <a:pt x="791424" y="221598"/>
                  </a:lnTo>
                  <a:lnTo>
                    <a:pt x="791424" y="332398"/>
                  </a:lnTo>
                  <a:lnTo>
                    <a:pt x="791424" y="427369"/>
                  </a:lnTo>
                </a:path>
              </a:pathLst>
            </a:custGeom>
            <a:noFill/>
            <a:ln w="1187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Rounded Rectangle 18">
              <a:extLst>
                <a:ext uri="{FF2B5EF4-FFF2-40B4-BE49-F238E27FC236}">
                  <a16:creationId xmlns:a16="http://schemas.microsoft.com/office/drawing/2014/main" id="{8BB5E99C-DC8A-4EDA-B79E-6F04ADAC5528}"/>
                </a:ext>
              </a:extLst>
            </p:cNvPr>
            <p:cNvSpPr/>
            <p:nvPr/>
          </p:nvSpPr>
          <p:spPr>
            <a:xfrm>
              <a:off x="2338660" y="4928945"/>
              <a:ext cx="102885" cy="51442"/>
            </a:xfrm>
            <a:custGeom>
              <a:avLst/>
              <a:gdLst/>
              <a:ahLst/>
              <a:cxnLst/>
              <a:rect l="0" t="0" r="0" b="0"/>
              <a:pathLst>
                <a:path w="102885" h="51442">
                  <a:moveTo>
                    <a:pt x="0" y="0"/>
                  </a:moveTo>
                  <a:lnTo>
                    <a:pt x="51442" y="51442"/>
                  </a:lnTo>
                  <a:lnTo>
                    <a:pt x="102885" y="0"/>
                  </a:lnTo>
                </a:path>
              </a:pathLst>
            </a:custGeom>
            <a:noFill/>
            <a:ln w="1187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8" name="Group 22">
            <a:extLst>
              <a:ext uri="{FF2B5EF4-FFF2-40B4-BE49-F238E27FC236}">
                <a16:creationId xmlns:a16="http://schemas.microsoft.com/office/drawing/2014/main" id="{D8114711-5289-46EB-83FE-B02BE82CD2C6}"/>
              </a:ext>
            </a:extLst>
          </p:cNvPr>
          <p:cNvGrpSpPr/>
          <p:nvPr/>
        </p:nvGrpSpPr>
        <p:grpSpPr>
          <a:xfrm>
            <a:off x="3406809" y="3600265"/>
            <a:ext cx="102885" cy="431326"/>
            <a:chOff x="1547235" y="3640553"/>
            <a:chExt cx="102885" cy="431326"/>
          </a:xfrm>
        </p:grpSpPr>
        <p:sp>
          <p:nvSpPr>
            <p:cNvPr id="29" name="Rounded Rectangle 20">
              <a:extLst>
                <a:ext uri="{FF2B5EF4-FFF2-40B4-BE49-F238E27FC236}">
                  <a16:creationId xmlns:a16="http://schemas.microsoft.com/office/drawing/2014/main" id="{2BAAE10B-A20F-41EC-BF78-3B6148AE1834}"/>
                </a:ext>
              </a:extLst>
            </p:cNvPr>
            <p:cNvSpPr/>
            <p:nvPr/>
          </p:nvSpPr>
          <p:spPr>
            <a:xfrm>
              <a:off x="1598678" y="3640553"/>
              <a:ext cx="7914" cy="427369"/>
            </a:xfrm>
            <a:custGeom>
              <a:avLst/>
              <a:gdLst/>
              <a:ahLst/>
              <a:cxnLst/>
              <a:rect l="0" t="0" r="0" b="0"/>
              <a:pathLst>
                <a:path w="7914" h="427369">
                  <a:moveTo>
                    <a:pt x="0" y="0"/>
                  </a:moveTo>
                  <a:lnTo>
                    <a:pt x="0" y="221598"/>
                  </a:lnTo>
                  <a:lnTo>
                    <a:pt x="0" y="427369"/>
                  </a:lnTo>
                </a:path>
              </a:pathLst>
            </a:custGeom>
            <a:noFill/>
            <a:ln w="1187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Rounded Rectangle 21">
              <a:extLst>
                <a:ext uri="{FF2B5EF4-FFF2-40B4-BE49-F238E27FC236}">
                  <a16:creationId xmlns:a16="http://schemas.microsoft.com/office/drawing/2014/main" id="{194A4148-8BEC-4BEE-8BC5-35F6F3889F73}"/>
                </a:ext>
              </a:extLst>
            </p:cNvPr>
            <p:cNvSpPr/>
            <p:nvPr/>
          </p:nvSpPr>
          <p:spPr>
            <a:xfrm>
              <a:off x="1547235" y="4020437"/>
              <a:ext cx="102885" cy="51442"/>
            </a:xfrm>
            <a:custGeom>
              <a:avLst/>
              <a:gdLst/>
              <a:ahLst/>
              <a:cxnLst/>
              <a:rect l="0" t="0" r="0" b="0"/>
              <a:pathLst>
                <a:path w="102885" h="51442">
                  <a:moveTo>
                    <a:pt x="0" y="0"/>
                  </a:moveTo>
                  <a:lnTo>
                    <a:pt x="51442" y="51442"/>
                  </a:lnTo>
                  <a:lnTo>
                    <a:pt x="102885" y="0"/>
                  </a:lnTo>
                </a:path>
              </a:pathLst>
            </a:custGeom>
            <a:noFill/>
            <a:ln w="1187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1" name="TextBox 23">
            <a:extLst>
              <a:ext uri="{FF2B5EF4-FFF2-40B4-BE49-F238E27FC236}">
                <a16:creationId xmlns:a16="http://schemas.microsoft.com/office/drawing/2014/main" id="{88420370-4BDD-40F6-98D5-E7DFC5B12619}"/>
              </a:ext>
            </a:extLst>
          </p:cNvPr>
          <p:cNvSpPr txBox="1"/>
          <p:nvPr/>
        </p:nvSpPr>
        <p:spPr>
          <a:xfrm>
            <a:off x="3933106" y="5060713"/>
            <a:ext cx="783869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Application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
Rejected</a:t>
            </a: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8D3685FC-6415-4E9F-9C1C-289A9F963571}"/>
              </a:ext>
            </a:extLst>
          </p:cNvPr>
          <p:cNvSpPr txBox="1"/>
          <p:nvPr/>
        </p:nvSpPr>
        <p:spPr>
          <a:xfrm>
            <a:off x="3236653" y="2126158"/>
            <a:ext cx="650819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Formality
Check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85C973E7-ABC3-4C0A-9880-00DF99ABAEFE}"/>
              </a:ext>
            </a:extLst>
          </p:cNvPr>
          <p:cNvSpPr txBox="1"/>
          <p:nvPr/>
        </p:nvSpPr>
        <p:spPr>
          <a:xfrm>
            <a:off x="3141682" y="3139181"/>
            <a:ext cx="880072" cy="379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Substanti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ve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
Examination</a:t>
            </a: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D8C48D7E-BD57-4241-82B1-A7B35EB56442}"/>
              </a:ext>
            </a:extLst>
          </p:cNvPr>
          <p:cNvSpPr txBox="1"/>
          <p:nvPr/>
        </p:nvSpPr>
        <p:spPr>
          <a:xfrm>
            <a:off x="3151337" y="4194914"/>
            <a:ext cx="613868" cy="18994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1" dirty="0">
                <a:solidFill>
                  <a:srgbClr val="DE8431"/>
                </a:solidFill>
                <a:latin typeface="Roboto"/>
              </a:rPr>
              <a:t>Decision</a:t>
            </a: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8429A0E2-4951-4D72-AF30-996380DC029B}"/>
              </a:ext>
            </a:extLst>
          </p:cNvPr>
          <p:cNvSpPr txBox="1"/>
          <p:nvPr/>
        </p:nvSpPr>
        <p:spPr>
          <a:xfrm>
            <a:off x="3189167" y="1113134"/>
            <a:ext cx="806232" cy="379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File
Application</a:t>
            </a:r>
          </a:p>
        </p:txBody>
      </p:sp>
      <p:sp>
        <p:nvSpPr>
          <p:cNvPr id="36" name="TextBox 28">
            <a:extLst>
              <a:ext uri="{FF2B5EF4-FFF2-40B4-BE49-F238E27FC236}">
                <a16:creationId xmlns:a16="http://schemas.microsoft.com/office/drawing/2014/main" id="{4452E7A1-AE4C-4EA2-AAB3-E05503506E4F}"/>
              </a:ext>
            </a:extLst>
          </p:cNvPr>
          <p:cNvSpPr txBox="1"/>
          <p:nvPr/>
        </p:nvSpPr>
        <p:spPr>
          <a:xfrm>
            <a:off x="2445228" y="5060713"/>
            <a:ext cx="755015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Trademark</a:t>
            </a:r>
            <a:r>
              <a:rPr lang="zh-TW" altLang="en-US" sz="1200" b="1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
</a:t>
            </a:r>
            <a:r>
              <a:rPr sz="1200" b="1" dirty="0">
                <a:solidFill>
                  <a:schemeClr val="tx2">
                    <a:lumMod val="50000"/>
                  </a:schemeClr>
                </a:solidFill>
                <a:latin typeface="Roboto"/>
              </a:rPr>
              <a:t>Registered</a:t>
            </a:r>
          </a:p>
        </p:txBody>
      </p:sp>
      <p:sp>
        <p:nvSpPr>
          <p:cNvPr id="37" name="Rounded Rectangle 29">
            <a:extLst>
              <a:ext uri="{FF2B5EF4-FFF2-40B4-BE49-F238E27FC236}">
                <a16:creationId xmlns:a16="http://schemas.microsoft.com/office/drawing/2014/main" id="{F6876022-C68C-4384-B1EA-A9B37C39B7A7}"/>
              </a:ext>
            </a:extLst>
          </p:cNvPr>
          <p:cNvSpPr/>
          <p:nvPr/>
        </p:nvSpPr>
        <p:spPr>
          <a:xfrm>
            <a:off x="2850833" y="3226317"/>
            <a:ext cx="217641" cy="178070"/>
          </a:xfrm>
          <a:custGeom>
            <a:avLst/>
            <a:gdLst/>
            <a:ahLst/>
            <a:cxnLst/>
            <a:rect l="0" t="0" r="0" b="0"/>
            <a:pathLst>
              <a:path w="217641" h="178070">
                <a:moveTo>
                  <a:pt x="108820" y="29678"/>
                </a:moveTo>
                <a:lnTo>
                  <a:pt x="108820" y="178070"/>
                </a:lnTo>
                <a:moveTo>
                  <a:pt x="79943" y="178070"/>
                </a:moveTo>
                <a:lnTo>
                  <a:pt x="137430" y="178070"/>
                </a:lnTo>
                <a:moveTo>
                  <a:pt x="9" y="89015"/>
                </a:moveTo>
                <a:lnTo>
                  <a:pt x="34624" y="9892"/>
                </a:lnTo>
                <a:lnTo>
                  <a:pt x="69121" y="89015"/>
                </a:lnTo>
                <a:moveTo>
                  <a:pt x="94822" y="9892"/>
                </a:moveTo>
                <a:lnTo>
                  <a:pt x="19785" y="9892"/>
                </a:lnTo>
                <a:moveTo>
                  <a:pt x="69249" y="89035"/>
                </a:moveTo>
                <a:cubicBezTo>
                  <a:pt x="69249" y="108158"/>
                  <a:pt x="53747" y="123660"/>
                  <a:pt x="34624" y="123660"/>
                </a:cubicBezTo>
                <a:cubicBezTo>
                  <a:pt x="15502" y="123660"/>
                  <a:pt x="0" y="108158"/>
                  <a:pt x="0" y="89035"/>
                </a:cubicBezTo>
                <a:close/>
                <a:moveTo>
                  <a:pt x="217631" y="89015"/>
                </a:moveTo>
                <a:lnTo>
                  <a:pt x="183016" y="9892"/>
                </a:lnTo>
                <a:lnTo>
                  <a:pt x="148520" y="89015"/>
                </a:lnTo>
                <a:moveTo>
                  <a:pt x="122819" y="9892"/>
                </a:moveTo>
                <a:lnTo>
                  <a:pt x="197856" y="9892"/>
                </a:lnTo>
                <a:moveTo>
                  <a:pt x="148392" y="89035"/>
                </a:moveTo>
                <a:cubicBezTo>
                  <a:pt x="148392" y="108158"/>
                  <a:pt x="163894" y="123660"/>
                  <a:pt x="183016" y="123660"/>
                </a:cubicBezTo>
                <a:cubicBezTo>
                  <a:pt x="202139" y="123660"/>
                  <a:pt x="217641" y="108158"/>
                  <a:pt x="217641" y="89035"/>
                </a:cubicBezTo>
                <a:close/>
                <a:moveTo>
                  <a:pt x="93981" y="14839"/>
                </a:moveTo>
                <a:cubicBezTo>
                  <a:pt x="93981" y="23034"/>
                  <a:pt x="100625" y="29678"/>
                  <a:pt x="108820" y="29678"/>
                </a:cubicBezTo>
                <a:cubicBezTo>
                  <a:pt x="117016" y="29678"/>
                  <a:pt x="123660" y="23034"/>
                  <a:pt x="123660" y="14839"/>
                </a:cubicBezTo>
                <a:cubicBezTo>
                  <a:pt x="123660" y="6643"/>
                  <a:pt x="117016" y="0"/>
                  <a:pt x="108820" y="0"/>
                </a:cubicBezTo>
                <a:cubicBezTo>
                  <a:pt x="100625" y="0"/>
                  <a:pt x="93981" y="6643"/>
                  <a:pt x="93981" y="14839"/>
                </a:cubicBezTo>
                <a:close/>
              </a:path>
            </a:pathLst>
          </a:custGeom>
          <a:noFill/>
          <a:ln w="11871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Rounded Rectangle 30">
            <a:extLst>
              <a:ext uri="{FF2B5EF4-FFF2-40B4-BE49-F238E27FC236}">
                <a16:creationId xmlns:a16="http://schemas.microsoft.com/office/drawing/2014/main" id="{F256DA7E-1B98-4CA9-A4A2-41E0AA518176}"/>
              </a:ext>
            </a:extLst>
          </p:cNvPr>
          <p:cNvSpPr/>
          <p:nvPr/>
        </p:nvSpPr>
        <p:spPr>
          <a:xfrm>
            <a:off x="2935911" y="2183615"/>
            <a:ext cx="225356" cy="224570"/>
          </a:xfrm>
          <a:custGeom>
            <a:avLst/>
            <a:gdLst/>
            <a:ahLst/>
            <a:cxnLst/>
            <a:rect l="0" t="0" r="0" b="0"/>
            <a:pathLst>
              <a:path w="225356" h="224570">
                <a:moveTo>
                  <a:pt x="95457" y="90635"/>
                </a:moveTo>
                <a:cubicBezTo>
                  <a:pt x="109061" y="90635"/>
                  <a:pt x="120088" y="79607"/>
                  <a:pt x="120088" y="66004"/>
                </a:cubicBezTo>
                <a:cubicBezTo>
                  <a:pt x="120088" y="52400"/>
                  <a:pt x="109061" y="41373"/>
                  <a:pt x="95457" y="41373"/>
                </a:cubicBezTo>
                <a:cubicBezTo>
                  <a:pt x="81854" y="41373"/>
                  <a:pt x="70826" y="52400"/>
                  <a:pt x="70826" y="66004"/>
                </a:cubicBezTo>
                <a:cubicBezTo>
                  <a:pt x="70826" y="79607"/>
                  <a:pt x="81854" y="90635"/>
                  <a:pt x="95457" y="90635"/>
                </a:cubicBezTo>
                <a:close/>
                <a:moveTo>
                  <a:pt x="200332" y="104456"/>
                </a:moveTo>
                <a:lnTo>
                  <a:pt x="215346" y="104456"/>
                </a:lnTo>
                <a:cubicBezTo>
                  <a:pt x="218001" y="104456"/>
                  <a:pt x="220547" y="105510"/>
                  <a:pt x="222424" y="107388"/>
                </a:cubicBezTo>
                <a:cubicBezTo>
                  <a:pt x="224301" y="109265"/>
                  <a:pt x="225356" y="111811"/>
                  <a:pt x="225356" y="114465"/>
                </a:cubicBezTo>
                <a:lnTo>
                  <a:pt x="225356" y="214561"/>
                </a:lnTo>
                <a:cubicBezTo>
                  <a:pt x="225356" y="217215"/>
                  <a:pt x="224301" y="219761"/>
                  <a:pt x="222424" y="221638"/>
                </a:cubicBezTo>
                <a:cubicBezTo>
                  <a:pt x="220547" y="223516"/>
                  <a:pt x="218001" y="224570"/>
                  <a:pt x="215346" y="224570"/>
                </a:cubicBezTo>
                <a:lnTo>
                  <a:pt x="135271" y="224570"/>
                </a:lnTo>
                <a:cubicBezTo>
                  <a:pt x="132616" y="224570"/>
                  <a:pt x="130070" y="223516"/>
                  <a:pt x="128193" y="221638"/>
                </a:cubicBezTo>
                <a:cubicBezTo>
                  <a:pt x="126316" y="219761"/>
                  <a:pt x="125261" y="217215"/>
                  <a:pt x="125261" y="214561"/>
                </a:cubicBezTo>
                <a:lnTo>
                  <a:pt x="125261" y="114465"/>
                </a:lnTo>
                <a:cubicBezTo>
                  <a:pt x="125261" y="111811"/>
                  <a:pt x="126316" y="109265"/>
                  <a:pt x="128193" y="107388"/>
                </a:cubicBezTo>
                <a:cubicBezTo>
                  <a:pt x="130070" y="105510"/>
                  <a:pt x="132616" y="104456"/>
                  <a:pt x="135271" y="104456"/>
                </a:cubicBezTo>
                <a:lnTo>
                  <a:pt x="150285" y="104456"/>
                </a:lnTo>
                <a:moveTo>
                  <a:pt x="190328" y="90243"/>
                </a:moveTo>
                <a:lnTo>
                  <a:pt x="160300" y="90243"/>
                </a:lnTo>
                <a:cubicBezTo>
                  <a:pt x="154772" y="90243"/>
                  <a:pt x="150290" y="94724"/>
                  <a:pt x="150290" y="100252"/>
                </a:cubicBezTo>
                <a:lnTo>
                  <a:pt x="150290" y="110630"/>
                </a:lnTo>
                <a:cubicBezTo>
                  <a:pt x="150290" y="116158"/>
                  <a:pt x="154772" y="120639"/>
                  <a:pt x="160300" y="120639"/>
                </a:cubicBezTo>
                <a:lnTo>
                  <a:pt x="190328" y="120639"/>
                </a:lnTo>
                <a:cubicBezTo>
                  <a:pt x="195856" y="120639"/>
                  <a:pt x="200338" y="116158"/>
                  <a:pt x="200338" y="110630"/>
                </a:cubicBezTo>
                <a:lnTo>
                  <a:pt x="200338" y="100252"/>
                </a:lnTo>
                <a:cubicBezTo>
                  <a:pt x="200338" y="94724"/>
                  <a:pt x="195856" y="90243"/>
                  <a:pt x="190328" y="90243"/>
                </a:cubicBezTo>
                <a:close/>
                <a:moveTo>
                  <a:pt x="0" y="0"/>
                </a:moveTo>
                <a:moveTo>
                  <a:pt x="154032" y="182481"/>
                </a:moveTo>
                <a:lnTo>
                  <a:pt x="169998" y="193126"/>
                </a:lnTo>
                <a:lnTo>
                  <a:pt x="196609" y="150548"/>
                </a:lnTo>
                <a:moveTo>
                  <a:pt x="175237" y="74950"/>
                </a:moveTo>
                <a:cubicBezTo>
                  <a:pt x="180071" y="69688"/>
                  <a:pt x="180071" y="62320"/>
                  <a:pt x="175237" y="57058"/>
                </a:cubicBezTo>
                <a:cubicBezTo>
                  <a:pt x="161942" y="42323"/>
                  <a:pt x="131726" y="12854"/>
                  <a:pt x="95467" y="12854"/>
                </a:cubicBezTo>
                <a:cubicBezTo>
                  <a:pt x="59208" y="12854"/>
                  <a:pt x="28992" y="42323"/>
                  <a:pt x="15697" y="57058"/>
                </a:cubicBezTo>
                <a:cubicBezTo>
                  <a:pt x="10862" y="62320"/>
                  <a:pt x="10862" y="69688"/>
                  <a:pt x="15697" y="74950"/>
                </a:cubicBezTo>
                <a:cubicBezTo>
                  <a:pt x="28992" y="90737"/>
                  <a:pt x="59208" y="119154"/>
                  <a:pt x="95467" y="119154"/>
                </a:cubicBezTo>
                <a:cubicBezTo>
                  <a:pt x="99073" y="119154"/>
                  <a:pt x="102621" y="118863"/>
                  <a:pt x="106097" y="118322"/>
                </a:cubicBezTo>
              </a:path>
            </a:pathLst>
          </a:custGeom>
          <a:noFill/>
          <a:ln w="11871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ounded Rectangle 31">
            <a:extLst>
              <a:ext uri="{FF2B5EF4-FFF2-40B4-BE49-F238E27FC236}">
                <a16:creationId xmlns:a16="http://schemas.microsoft.com/office/drawing/2014/main" id="{FA51AEAD-57E2-4E81-AB09-D54D87D9197E}"/>
              </a:ext>
            </a:extLst>
          </p:cNvPr>
          <p:cNvSpPr/>
          <p:nvPr/>
        </p:nvSpPr>
        <p:spPr>
          <a:xfrm>
            <a:off x="2160301" y="5125590"/>
            <a:ext cx="205768" cy="222588"/>
          </a:xfrm>
          <a:custGeom>
            <a:avLst/>
            <a:gdLst/>
            <a:ahLst/>
            <a:cxnLst/>
            <a:rect l="0" t="0" r="0" b="0"/>
            <a:pathLst>
              <a:path w="205768" h="222588">
                <a:moveTo>
                  <a:pt x="103605" y="222588"/>
                </a:moveTo>
                <a:lnTo>
                  <a:pt x="190929" y="222588"/>
                </a:lnTo>
                <a:cubicBezTo>
                  <a:pt x="199125" y="222588"/>
                  <a:pt x="205768" y="215944"/>
                  <a:pt x="205768" y="207749"/>
                </a:cubicBezTo>
                <a:lnTo>
                  <a:pt x="205768" y="72919"/>
                </a:lnTo>
                <a:cubicBezTo>
                  <a:pt x="205768" y="68987"/>
                  <a:pt x="204206" y="65215"/>
                  <a:pt x="201425" y="62433"/>
                </a:cubicBezTo>
                <a:lnTo>
                  <a:pt x="143335" y="4342"/>
                </a:lnTo>
                <a:cubicBezTo>
                  <a:pt x="140553" y="1562"/>
                  <a:pt x="136782" y="0"/>
                  <a:pt x="132849" y="0"/>
                </a:cubicBezTo>
                <a:lnTo>
                  <a:pt x="27698" y="0"/>
                </a:lnTo>
                <a:cubicBezTo>
                  <a:pt x="19616" y="0"/>
                  <a:pt x="12859" y="6756"/>
                  <a:pt x="12859" y="14839"/>
                </a:cubicBezTo>
                <a:lnTo>
                  <a:pt x="12859" y="65613"/>
                </a:lnTo>
                <a:moveTo>
                  <a:pt x="205768" y="74196"/>
                </a:moveTo>
                <a:lnTo>
                  <a:pt x="146412" y="74196"/>
                </a:lnTo>
                <a:cubicBezTo>
                  <a:pt x="142476" y="74196"/>
                  <a:pt x="138702" y="72632"/>
                  <a:pt x="135919" y="69849"/>
                </a:cubicBezTo>
                <a:cubicBezTo>
                  <a:pt x="133136" y="67066"/>
                  <a:pt x="131572" y="63292"/>
                  <a:pt x="131572" y="59356"/>
                </a:cubicBezTo>
                <a:lnTo>
                  <a:pt x="131572" y="0"/>
                </a:lnTo>
                <a:moveTo>
                  <a:pt x="40278" y="170225"/>
                </a:moveTo>
                <a:cubicBezTo>
                  <a:pt x="62522" y="170228"/>
                  <a:pt x="80556" y="152196"/>
                  <a:pt x="80556" y="129951"/>
                </a:cubicBezTo>
                <a:cubicBezTo>
                  <a:pt x="80556" y="107707"/>
                  <a:pt x="62522" y="89675"/>
                  <a:pt x="40278" y="89678"/>
                </a:cubicBezTo>
                <a:cubicBezTo>
                  <a:pt x="18033" y="89675"/>
                  <a:pt x="0" y="107707"/>
                  <a:pt x="0" y="129951"/>
                </a:cubicBezTo>
                <a:cubicBezTo>
                  <a:pt x="0" y="152196"/>
                  <a:pt x="18033" y="170228"/>
                  <a:pt x="40278" y="170225"/>
                </a:cubicBezTo>
                <a:moveTo>
                  <a:pt x="9652" y="156159"/>
                </a:moveTo>
                <a:lnTo>
                  <a:pt x="9652" y="222564"/>
                </a:lnTo>
                <a:lnTo>
                  <a:pt x="40312" y="202984"/>
                </a:lnTo>
                <a:lnTo>
                  <a:pt x="70973" y="222564"/>
                </a:lnTo>
                <a:lnTo>
                  <a:pt x="70973" y="156159"/>
                </a:lnTo>
              </a:path>
            </a:pathLst>
          </a:custGeom>
          <a:noFill/>
          <a:ln w="11871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818C7110-8CC0-4597-AB56-6BA67F0FBEC6}"/>
              </a:ext>
            </a:extLst>
          </p:cNvPr>
          <p:cNvSpPr/>
          <p:nvPr/>
        </p:nvSpPr>
        <p:spPr>
          <a:xfrm>
            <a:off x="3632365" y="5118170"/>
            <a:ext cx="218513" cy="226982"/>
          </a:xfrm>
          <a:custGeom>
            <a:avLst/>
            <a:gdLst/>
            <a:ahLst/>
            <a:cxnLst/>
            <a:rect l="0" t="0" r="0" b="0"/>
            <a:pathLst>
              <a:path w="218513" h="226982">
                <a:moveTo>
                  <a:pt x="0" y="0"/>
                </a:moveTo>
                <a:moveTo>
                  <a:pt x="191003" y="133852"/>
                </a:moveTo>
                <a:lnTo>
                  <a:pt x="201058" y="173019"/>
                </a:lnTo>
                <a:cubicBezTo>
                  <a:pt x="203776" y="183603"/>
                  <a:pt x="197398" y="194385"/>
                  <a:pt x="186813" y="197103"/>
                </a:cubicBezTo>
                <a:lnTo>
                  <a:pt x="81007" y="224265"/>
                </a:lnTo>
                <a:cubicBezTo>
                  <a:pt x="70423" y="226982"/>
                  <a:pt x="59640" y="220604"/>
                  <a:pt x="56923" y="210020"/>
                </a:cubicBezTo>
                <a:lnTo>
                  <a:pt x="19542" y="64407"/>
                </a:lnTo>
                <a:cubicBezTo>
                  <a:pt x="16825" y="53823"/>
                  <a:pt x="23202" y="43040"/>
                  <a:pt x="33786" y="40323"/>
                </a:cubicBezTo>
                <a:lnTo>
                  <a:pt x="139593" y="13161"/>
                </a:lnTo>
                <a:cubicBezTo>
                  <a:pt x="143300" y="12209"/>
                  <a:pt x="147030" y="12373"/>
                  <a:pt x="150432" y="13442"/>
                </a:cubicBezTo>
                <a:moveTo>
                  <a:pt x="0" y="0"/>
                </a:moveTo>
                <a:moveTo>
                  <a:pt x="154015" y="109946"/>
                </a:moveTo>
                <a:lnTo>
                  <a:pt x="218513" y="45448"/>
                </a:lnTo>
                <a:moveTo>
                  <a:pt x="0" y="0"/>
                </a:moveTo>
                <a:moveTo>
                  <a:pt x="154015" y="45449"/>
                </a:moveTo>
                <a:lnTo>
                  <a:pt x="218513" y="109947"/>
                </a:lnTo>
              </a:path>
            </a:pathLst>
          </a:custGeom>
          <a:noFill/>
          <a:ln w="11871">
            <a:solidFill>
              <a:srgbClr val="1EABDA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Rounded Rectangle 33">
            <a:extLst>
              <a:ext uri="{FF2B5EF4-FFF2-40B4-BE49-F238E27FC236}">
                <a16:creationId xmlns:a16="http://schemas.microsoft.com/office/drawing/2014/main" id="{E836D2E1-C1AB-4DE0-8962-6F729CFE4345}"/>
              </a:ext>
            </a:extLst>
          </p:cNvPr>
          <p:cNvSpPr/>
          <p:nvPr/>
        </p:nvSpPr>
        <p:spPr>
          <a:xfrm>
            <a:off x="2893372" y="1175528"/>
            <a:ext cx="227534" cy="227534"/>
          </a:xfrm>
          <a:custGeom>
            <a:avLst/>
            <a:gdLst/>
            <a:ahLst/>
            <a:cxnLst/>
            <a:rect l="0" t="0" r="0" b="0"/>
            <a:pathLst>
              <a:path w="227534" h="227534">
                <a:moveTo>
                  <a:pt x="19785" y="59356"/>
                </a:moveTo>
                <a:lnTo>
                  <a:pt x="34624" y="74196"/>
                </a:lnTo>
                <a:lnTo>
                  <a:pt x="64303" y="44517"/>
                </a:lnTo>
                <a:moveTo>
                  <a:pt x="19785" y="113767"/>
                </a:moveTo>
                <a:lnTo>
                  <a:pt x="34624" y="128606"/>
                </a:lnTo>
                <a:lnTo>
                  <a:pt x="64303" y="98928"/>
                </a:lnTo>
                <a:moveTo>
                  <a:pt x="89035" y="207758"/>
                </a:moveTo>
                <a:lnTo>
                  <a:pt x="9892" y="207758"/>
                </a:lnTo>
                <a:cubicBezTo>
                  <a:pt x="4429" y="207758"/>
                  <a:pt x="0" y="203329"/>
                  <a:pt x="0" y="197866"/>
                </a:cubicBezTo>
                <a:lnTo>
                  <a:pt x="0" y="29688"/>
                </a:lnTo>
                <a:cubicBezTo>
                  <a:pt x="0" y="24224"/>
                  <a:pt x="4429" y="19795"/>
                  <a:pt x="9892" y="19795"/>
                </a:cubicBezTo>
                <a:lnTo>
                  <a:pt x="128606" y="19795"/>
                </a:lnTo>
                <a:cubicBezTo>
                  <a:pt x="134070" y="19795"/>
                  <a:pt x="138499" y="24224"/>
                  <a:pt x="138499" y="29688"/>
                </a:cubicBezTo>
                <a:lnTo>
                  <a:pt x="138499" y="158294"/>
                </a:lnTo>
                <a:close/>
                <a:moveTo>
                  <a:pt x="89035" y="207748"/>
                </a:moveTo>
                <a:lnTo>
                  <a:pt x="89035" y="158284"/>
                </a:lnTo>
                <a:lnTo>
                  <a:pt x="138499" y="158284"/>
                </a:lnTo>
                <a:moveTo>
                  <a:pt x="168157" y="79142"/>
                </a:moveTo>
                <a:lnTo>
                  <a:pt x="207739" y="79142"/>
                </a:lnTo>
                <a:lnTo>
                  <a:pt x="207739" y="183016"/>
                </a:lnTo>
                <a:lnTo>
                  <a:pt x="168157" y="183016"/>
                </a:lnTo>
                <a:close/>
                <a:moveTo>
                  <a:pt x="207749" y="9902"/>
                </a:moveTo>
                <a:cubicBezTo>
                  <a:pt x="218676" y="9902"/>
                  <a:pt x="227534" y="18761"/>
                  <a:pt x="227534" y="29688"/>
                </a:cubicBezTo>
                <a:lnTo>
                  <a:pt x="227534" y="108830"/>
                </a:lnTo>
                <a:moveTo>
                  <a:pt x="187963" y="202802"/>
                </a:moveTo>
                <a:lnTo>
                  <a:pt x="187963" y="227534"/>
                </a:lnTo>
                <a:moveTo>
                  <a:pt x="168167" y="0"/>
                </a:moveTo>
                <a:lnTo>
                  <a:pt x="207739" y="0"/>
                </a:lnTo>
                <a:lnTo>
                  <a:pt x="207739" y="79142"/>
                </a:lnTo>
                <a:lnTo>
                  <a:pt x="168167" y="79142"/>
                </a:lnTo>
                <a:close/>
                <a:moveTo>
                  <a:pt x="178070" y="183016"/>
                </a:moveTo>
                <a:lnTo>
                  <a:pt x="197856" y="183016"/>
                </a:lnTo>
                <a:lnTo>
                  <a:pt x="197856" y="202802"/>
                </a:lnTo>
                <a:lnTo>
                  <a:pt x="178070" y="202802"/>
                </a:lnTo>
                <a:close/>
                <a:moveTo>
                  <a:pt x="79142" y="69249"/>
                </a:moveTo>
                <a:lnTo>
                  <a:pt x="113767" y="69249"/>
                </a:lnTo>
                <a:moveTo>
                  <a:pt x="79142" y="118713"/>
                </a:moveTo>
                <a:lnTo>
                  <a:pt x="113767" y="118713"/>
                </a:lnTo>
              </a:path>
            </a:pathLst>
          </a:custGeom>
          <a:noFill/>
          <a:ln w="11871">
            <a:solidFill>
              <a:srgbClr val="969696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B4F60629-3E68-4E35-A676-28B6B6C63691}"/>
              </a:ext>
            </a:extLst>
          </p:cNvPr>
          <p:cNvSpPr txBox="1"/>
          <p:nvPr/>
        </p:nvSpPr>
        <p:spPr>
          <a:xfrm>
            <a:off x="5652120" y="1993404"/>
            <a:ext cx="3080516" cy="5847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1. Goods and Services Name Assistant</a:t>
            </a: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(Internal Use)</a:t>
            </a:r>
            <a:endParaRPr lang="en-US" altLang="zh-TW" sz="16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C5DC3540-C715-463F-9E35-6C5ECB3A4402}"/>
              </a:ext>
            </a:extLst>
          </p:cNvPr>
          <p:cNvSpPr txBox="1"/>
          <p:nvPr/>
        </p:nvSpPr>
        <p:spPr>
          <a:xfrm>
            <a:off x="5652120" y="3001517"/>
            <a:ext cx="3312368" cy="55399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2. AI-driven Image Search </a:t>
            </a:r>
            <a:r>
              <a:rPr lang="en-US" altLang="zh-TW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(Beta)   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b="1" dirty="0">
                <a:solidFill>
                  <a:srgbClr val="D60093"/>
                </a:solidFill>
                <a:latin typeface="微軟正黑體" pitchFamily="34" charset="-120"/>
                <a:ea typeface="微軟正黑體" pitchFamily="34" charset="-120"/>
              </a:rPr>
              <a:t>External 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&amp; Internal Use)</a:t>
            </a:r>
          </a:p>
        </p:txBody>
      </p:sp>
      <p:cxnSp>
        <p:nvCxnSpPr>
          <p:cNvPr id="44" name="接點: 弧形 43">
            <a:extLst>
              <a:ext uri="{FF2B5EF4-FFF2-40B4-BE49-F238E27FC236}">
                <a16:creationId xmlns:a16="http://schemas.microsoft.com/office/drawing/2014/main" id="{9536E700-F63B-47E4-9D49-DF998CB4EC55}"/>
              </a:ext>
            </a:extLst>
          </p:cNvPr>
          <p:cNvCxnSpPr/>
          <p:nvPr/>
        </p:nvCxnSpPr>
        <p:spPr>
          <a:xfrm flipV="1">
            <a:off x="4170533" y="2302328"/>
            <a:ext cx="1337571" cy="10585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接點: 弧形 44">
            <a:extLst>
              <a:ext uri="{FF2B5EF4-FFF2-40B4-BE49-F238E27FC236}">
                <a16:creationId xmlns:a16="http://schemas.microsoft.com/office/drawing/2014/main" id="{28C84053-7893-44A9-9852-2E2AFB762C02}"/>
              </a:ext>
            </a:extLst>
          </p:cNvPr>
          <p:cNvCxnSpPr/>
          <p:nvPr/>
        </p:nvCxnSpPr>
        <p:spPr>
          <a:xfrm flipV="1">
            <a:off x="4237825" y="3281276"/>
            <a:ext cx="1337571" cy="10585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8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9DD4312-DE69-48ED-BCDF-ECB14C47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E299-5C4F-4C97-96BF-F92B39E456B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5F09514-B727-4548-9846-E3715F433A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>
          <a:xfrm>
            <a:off x="179512" y="9790"/>
            <a:ext cx="1368152" cy="920598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C74C7782-877E-403E-AC28-87A99D3CD67C}"/>
              </a:ext>
            </a:extLst>
          </p:cNvPr>
          <p:cNvSpPr txBox="1">
            <a:spLocks/>
          </p:cNvSpPr>
          <p:nvPr/>
        </p:nvSpPr>
        <p:spPr>
          <a:xfrm>
            <a:off x="243367" y="697178"/>
            <a:ext cx="8882982" cy="712392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dirty="0">
                <a:ln w="9000" cmpd="sng">
                  <a:noFill/>
                  <a:prstDash val="solid"/>
                </a:ln>
                <a:solidFill>
                  <a:srgbClr val="002060"/>
                </a:solidFill>
                <a:cs typeface="+mn-cs"/>
              </a:rPr>
              <a:t>1. Goods and Services Name Assistant </a:t>
            </a:r>
            <a:r>
              <a:rPr lang="en-US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(Internal Use)</a:t>
            </a:r>
            <a:endParaRPr lang="en-US" altLang="zh-TW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201665E-97A0-4156-BCA1-9FAA2703D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82" y="1052782"/>
            <a:ext cx="2391550" cy="239155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278CED6-B6EF-423D-B93A-95C74ABDEAC0}"/>
              </a:ext>
            </a:extLst>
          </p:cNvPr>
          <p:cNvSpPr txBox="1"/>
          <p:nvPr/>
        </p:nvSpPr>
        <p:spPr>
          <a:xfrm>
            <a:off x="66328" y="5479094"/>
            <a:ext cx="2417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Image Generated by Gemini and wordart.com</a:t>
            </a:r>
            <a:endParaRPr lang="zh-TW" altLang="en-US" sz="8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9D67341-5441-4D0F-B360-C2322CC2B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26" y="1360815"/>
            <a:ext cx="4603355" cy="414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2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F1E8F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5F09514-B727-4548-9846-E3715F433A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>
          <a:xfrm>
            <a:off x="179512" y="9790"/>
            <a:ext cx="1368152" cy="920598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4F0C4CB2-7CB4-4E50-A380-033DE3C8AF81}"/>
              </a:ext>
            </a:extLst>
          </p:cNvPr>
          <p:cNvSpPr txBox="1">
            <a:spLocks/>
          </p:cNvSpPr>
          <p:nvPr/>
        </p:nvSpPr>
        <p:spPr>
          <a:xfrm>
            <a:off x="1630960" y="147792"/>
            <a:ext cx="709228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sz="3600" b="1" dirty="0">
                <a:ln w="9000" cmpd="sng">
                  <a:noFill/>
                  <a:prstDash val="solid"/>
                </a:ln>
                <a:solidFill>
                  <a:schemeClr val="accent4"/>
                </a:solidFill>
                <a:latin typeface="+mj-lt"/>
              </a:rPr>
              <a:t>G/S Previous Approach </a:t>
            </a:r>
            <a:r>
              <a:rPr lang="en-US" altLang="zh-TW" sz="3200" b="1" dirty="0">
                <a:ln w="9000" cmpd="sng">
                  <a:noFill/>
                  <a:prstDash val="solid"/>
                </a:ln>
                <a:solidFill>
                  <a:schemeClr val="accent4"/>
                </a:solidFill>
                <a:latin typeface="+mj-lt"/>
              </a:rPr>
              <a:t>(Internal)</a:t>
            </a:r>
            <a:endParaRPr lang="en-US" altLang="zh-TW" sz="3600" b="1" dirty="0">
              <a:ln w="9000" cmpd="sng">
                <a:noFill/>
                <a:prstDash val="solid"/>
              </a:ln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D6B87BF-7E2E-4070-95C8-DBF1A2EC8C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" t="59123" r="51937" b="27372"/>
          <a:stretch/>
        </p:blipFill>
        <p:spPr>
          <a:xfrm>
            <a:off x="435504" y="4809803"/>
            <a:ext cx="3775570" cy="181733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DD064BE9-FF6D-4639-BE27-1D9422F737C3}"/>
              </a:ext>
            </a:extLst>
          </p:cNvPr>
          <p:cNvSpPr txBox="1"/>
          <p:nvPr/>
        </p:nvSpPr>
        <p:spPr>
          <a:xfrm>
            <a:off x="3506970" y="4748853"/>
            <a:ext cx="765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2"/>
                </a:solidFill>
              </a:rPr>
              <a:t>tote bags</a:t>
            </a:r>
            <a:endParaRPr lang="zh-TW" altLang="en-US" sz="1200" dirty="0">
              <a:solidFill>
                <a:schemeClr val="tx2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468A9A7-7820-437D-8536-4539D07FCD54}"/>
              </a:ext>
            </a:extLst>
          </p:cNvPr>
          <p:cNvSpPr txBox="1"/>
          <p:nvPr/>
        </p:nvSpPr>
        <p:spPr>
          <a:xfrm>
            <a:off x="971295" y="4929033"/>
            <a:ext cx="803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/>
              <a:t>G/S names</a:t>
            </a:r>
            <a:endParaRPr lang="zh-TW" altLang="en-US" sz="1100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8E0982A1-A92F-4F4E-BAA3-B3EC8428FD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5" t="-20847" b="-1"/>
          <a:stretch/>
        </p:blipFill>
        <p:spPr>
          <a:xfrm>
            <a:off x="5076056" y="5190643"/>
            <a:ext cx="2011008" cy="181349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C3BB140C-0E4B-4D69-9BFC-2C15652512B7}"/>
              </a:ext>
            </a:extLst>
          </p:cNvPr>
          <p:cNvSpPr txBox="1"/>
          <p:nvPr/>
        </p:nvSpPr>
        <p:spPr>
          <a:xfrm>
            <a:off x="6467647" y="5172096"/>
            <a:ext cx="902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0" i="0" dirty="0">
                <a:solidFill>
                  <a:schemeClr val="tx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handbags</a:t>
            </a:r>
            <a:endParaRPr lang="zh-TW" altLang="en-US" sz="1200" dirty="0">
              <a:solidFill>
                <a:schemeClr val="tx2"/>
              </a:solidFill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87F96A40-7894-4A7D-A798-6202F28D3B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" t="-16690" r="86413" b="-51205"/>
          <a:stretch/>
        </p:blipFill>
        <p:spPr>
          <a:xfrm>
            <a:off x="4534747" y="5197838"/>
            <a:ext cx="613317" cy="251950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8EA01681-542F-4F83-8B12-87C0C4B27D9D}"/>
              </a:ext>
            </a:extLst>
          </p:cNvPr>
          <p:cNvSpPr txBox="1"/>
          <p:nvPr/>
        </p:nvSpPr>
        <p:spPr>
          <a:xfrm>
            <a:off x="4403613" y="5310594"/>
            <a:ext cx="765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tx2"/>
                </a:solidFill>
              </a:rPr>
              <a:t>tote bags</a:t>
            </a:r>
            <a:endParaRPr lang="zh-TW" altLang="en-US" sz="1200" dirty="0">
              <a:solidFill>
                <a:schemeClr val="tx2"/>
              </a:solidFill>
            </a:endParaRPr>
          </a:p>
        </p:txBody>
      </p:sp>
      <p:cxnSp>
        <p:nvCxnSpPr>
          <p:cNvPr id="26" name="接點: 弧形 25">
            <a:extLst>
              <a:ext uri="{FF2B5EF4-FFF2-40B4-BE49-F238E27FC236}">
                <a16:creationId xmlns:a16="http://schemas.microsoft.com/office/drawing/2014/main" id="{13D8D31A-5C94-4ECF-868F-844D1B2B2169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>
            <a:off x="4271988" y="4887353"/>
            <a:ext cx="804068" cy="39396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7" name="Google Shape;5178;p70">
            <a:extLst>
              <a:ext uri="{FF2B5EF4-FFF2-40B4-BE49-F238E27FC236}">
                <a16:creationId xmlns:a16="http://schemas.microsoft.com/office/drawing/2014/main" id="{6A1AED9B-61C9-47CD-AE03-A2374148FDE3}"/>
              </a:ext>
            </a:extLst>
          </p:cNvPr>
          <p:cNvGrpSpPr/>
          <p:nvPr/>
        </p:nvGrpSpPr>
        <p:grpSpPr>
          <a:xfrm>
            <a:off x="6147422" y="1431389"/>
            <a:ext cx="1552852" cy="3713747"/>
            <a:chOff x="7636443" y="1204988"/>
            <a:chExt cx="774186" cy="1355200"/>
          </a:xfrm>
        </p:grpSpPr>
        <p:sp>
          <p:nvSpPr>
            <p:cNvPr id="28" name="Google Shape;5180;p70">
              <a:extLst>
                <a:ext uri="{FF2B5EF4-FFF2-40B4-BE49-F238E27FC236}">
                  <a16:creationId xmlns:a16="http://schemas.microsoft.com/office/drawing/2014/main" id="{A935FF8B-8306-40E4-8935-5B534A1E1499}"/>
                </a:ext>
              </a:extLst>
            </p:cNvPr>
            <p:cNvSpPr/>
            <p:nvPr/>
          </p:nvSpPr>
          <p:spPr>
            <a:xfrm>
              <a:off x="7660789" y="2187110"/>
              <a:ext cx="749840" cy="373078"/>
            </a:xfrm>
            <a:custGeom>
              <a:avLst/>
              <a:gdLst/>
              <a:ahLst/>
              <a:cxnLst/>
              <a:rect l="l" t="t" r="r" b="b"/>
              <a:pathLst>
                <a:path w="20764" h="10331" extrusionOk="0">
                  <a:moveTo>
                    <a:pt x="10376" y="1"/>
                  </a:moveTo>
                  <a:lnTo>
                    <a:pt x="1" y="5028"/>
                  </a:lnTo>
                  <a:lnTo>
                    <a:pt x="10376" y="10331"/>
                  </a:lnTo>
                  <a:lnTo>
                    <a:pt x="20763" y="5028"/>
                  </a:lnTo>
                  <a:lnTo>
                    <a:pt x="10376" y="1"/>
                  </a:lnTo>
                  <a:close/>
                </a:path>
              </a:pathLst>
            </a:custGeom>
            <a:pattFill prst="sphere">
              <a:fgClr>
                <a:schemeClr val="accent3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0000"/>
                </a:solidFill>
              </a:endParaRPr>
            </a:p>
          </p:txBody>
        </p:sp>
        <p:sp>
          <p:nvSpPr>
            <p:cNvPr id="29" name="Google Shape;5183;p70">
              <a:extLst>
                <a:ext uri="{FF2B5EF4-FFF2-40B4-BE49-F238E27FC236}">
                  <a16:creationId xmlns:a16="http://schemas.microsoft.com/office/drawing/2014/main" id="{D72A9942-D78C-4B9E-B66C-74F6FD581E97}"/>
                </a:ext>
              </a:extLst>
            </p:cNvPr>
            <p:cNvSpPr/>
            <p:nvPr/>
          </p:nvSpPr>
          <p:spPr>
            <a:xfrm>
              <a:off x="7636443" y="1408133"/>
              <a:ext cx="749840" cy="373078"/>
            </a:xfrm>
            <a:custGeom>
              <a:avLst/>
              <a:gdLst/>
              <a:ahLst/>
              <a:cxnLst/>
              <a:rect l="l" t="t" r="r" b="b"/>
              <a:pathLst>
                <a:path w="20764" h="10331" extrusionOk="0">
                  <a:moveTo>
                    <a:pt x="10376" y="1"/>
                  </a:moveTo>
                  <a:lnTo>
                    <a:pt x="1" y="5028"/>
                  </a:lnTo>
                  <a:lnTo>
                    <a:pt x="10376" y="10331"/>
                  </a:lnTo>
                  <a:lnTo>
                    <a:pt x="20763" y="5028"/>
                  </a:lnTo>
                  <a:lnTo>
                    <a:pt x="10376" y="1"/>
                  </a:lnTo>
                  <a:close/>
                </a:path>
              </a:pathLst>
            </a:custGeom>
            <a:pattFill prst="narHorz">
              <a:fgClr>
                <a:srgbClr val="FF0066"/>
              </a:fgClr>
              <a:bgClr>
                <a:schemeClr val="bg1"/>
              </a:bgClr>
            </a:patt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86;p70">
              <a:extLst>
                <a:ext uri="{FF2B5EF4-FFF2-40B4-BE49-F238E27FC236}">
                  <a16:creationId xmlns:a16="http://schemas.microsoft.com/office/drawing/2014/main" id="{56D1B57A-AD3D-4801-82D2-4DFC08A9177B}"/>
                </a:ext>
              </a:extLst>
            </p:cNvPr>
            <p:cNvSpPr/>
            <p:nvPr/>
          </p:nvSpPr>
          <p:spPr>
            <a:xfrm>
              <a:off x="7636443" y="1306560"/>
              <a:ext cx="749840" cy="373078"/>
            </a:xfrm>
            <a:custGeom>
              <a:avLst/>
              <a:gdLst/>
              <a:ahLst/>
              <a:cxnLst/>
              <a:rect l="l" t="t" r="r" b="b"/>
              <a:pathLst>
                <a:path w="20764" h="10331" extrusionOk="0">
                  <a:moveTo>
                    <a:pt x="10376" y="1"/>
                  </a:moveTo>
                  <a:lnTo>
                    <a:pt x="1" y="5028"/>
                  </a:lnTo>
                  <a:lnTo>
                    <a:pt x="10376" y="10331"/>
                  </a:lnTo>
                  <a:lnTo>
                    <a:pt x="20763" y="5028"/>
                  </a:lnTo>
                  <a:lnTo>
                    <a:pt x="10376" y="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89;p70">
              <a:extLst>
                <a:ext uri="{FF2B5EF4-FFF2-40B4-BE49-F238E27FC236}">
                  <a16:creationId xmlns:a16="http://schemas.microsoft.com/office/drawing/2014/main" id="{50D9E0B4-CF8F-4257-ACA7-539DB7902D46}"/>
                </a:ext>
              </a:extLst>
            </p:cNvPr>
            <p:cNvSpPr/>
            <p:nvPr/>
          </p:nvSpPr>
          <p:spPr>
            <a:xfrm>
              <a:off x="7636443" y="1204988"/>
              <a:ext cx="749840" cy="373078"/>
            </a:xfrm>
            <a:custGeom>
              <a:avLst/>
              <a:gdLst/>
              <a:ahLst/>
              <a:cxnLst/>
              <a:rect l="l" t="t" r="r" b="b"/>
              <a:pathLst>
                <a:path w="20764" h="10331" extrusionOk="0">
                  <a:moveTo>
                    <a:pt x="10376" y="1"/>
                  </a:moveTo>
                  <a:lnTo>
                    <a:pt x="1" y="5028"/>
                  </a:lnTo>
                  <a:lnTo>
                    <a:pt x="10376" y="10331"/>
                  </a:lnTo>
                  <a:lnTo>
                    <a:pt x="20763" y="5028"/>
                  </a:lnTo>
                  <a:lnTo>
                    <a:pt x="10376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矩形圖說文字 10">
            <a:extLst>
              <a:ext uri="{FF2B5EF4-FFF2-40B4-BE49-F238E27FC236}">
                <a16:creationId xmlns:a16="http://schemas.microsoft.com/office/drawing/2014/main" id="{72719B64-5CFE-4311-BF16-DCA1FBF40C5E}"/>
              </a:ext>
            </a:extLst>
          </p:cNvPr>
          <p:cNvSpPr/>
          <p:nvPr/>
        </p:nvSpPr>
        <p:spPr>
          <a:xfrm>
            <a:off x="7401904" y="1720394"/>
            <a:ext cx="1725754" cy="257858"/>
          </a:xfrm>
          <a:prstGeom prst="wedgeRectCallout">
            <a:avLst>
              <a:gd name="adj1" fmla="val -37247"/>
              <a:gd name="adj2" fmla="val -206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Selective Nice terms</a:t>
            </a:r>
            <a:endParaRPr lang="zh-TW" altLang="en-US" sz="14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33" name="矩形圖說文字 10">
            <a:extLst>
              <a:ext uri="{FF2B5EF4-FFF2-40B4-BE49-F238E27FC236}">
                <a16:creationId xmlns:a16="http://schemas.microsoft.com/office/drawing/2014/main" id="{45D68516-412B-476C-B212-E76CE93A5296}"/>
              </a:ext>
            </a:extLst>
          </p:cNvPr>
          <p:cNvSpPr/>
          <p:nvPr/>
        </p:nvSpPr>
        <p:spPr>
          <a:xfrm>
            <a:off x="7623639" y="2065412"/>
            <a:ext cx="1504019" cy="230010"/>
          </a:xfrm>
          <a:prstGeom prst="wedgeRectCallout">
            <a:avLst>
              <a:gd name="adj1" fmla="val -37247"/>
              <a:gd name="adj2" fmla="val -206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/>
              <a:t>Pre-coded terms</a:t>
            </a:r>
            <a:endParaRPr lang="zh-TW" altLang="en-US" sz="14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34" name="矩形圖說文字 10">
            <a:extLst>
              <a:ext uri="{FF2B5EF4-FFF2-40B4-BE49-F238E27FC236}">
                <a16:creationId xmlns:a16="http://schemas.microsoft.com/office/drawing/2014/main" id="{0B11B9A0-9BA1-4D42-97A7-A2A70668BAB3}"/>
              </a:ext>
            </a:extLst>
          </p:cNvPr>
          <p:cNvSpPr/>
          <p:nvPr/>
        </p:nvSpPr>
        <p:spPr>
          <a:xfrm>
            <a:off x="7620000" y="2424586"/>
            <a:ext cx="1368204" cy="210097"/>
          </a:xfrm>
          <a:prstGeom prst="wedgeRectCallout">
            <a:avLst>
              <a:gd name="adj1" fmla="val -37247"/>
              <a:gd name="adj2" fmla="val -2062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Stop-list terms</a:t>
            </a:r>
            <a:endParaRPr lang="zh-TW" altLang="en-US" sz="14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35" name="矩形圖說文字 10">
            <a:extLst>
              <a:ext uri="{FF2B5EF4-FFF2-40B4-BE49-F238E27FC236}">
                <a16:creationId xmlns:a16="http://schemas.microsoft.com/office/drawing/2014/main" id="{16DB54A3-D9E6-4BCD-9244-CC50AB4AF31F}"/>
              </a:ext>
            </a:extLst>
          </p:cNvPr>
          <p:cNvSpPr/>
          <p:nvPr/>
        </p:nvSpPr>
        <p:spPr>
          <a:xfrm>
            <a:off x="7574172" y="4483012"/>
            <a:ext cx="1540321" cy="265202"/>
          </a:xfrm>
          <a:prstGeom prst="wedgeRectCallout">
            <a:avLst>
              <a:gd name="adj1" fmla="val -37247"/>
              <a:gd name="adj2" fmla="val -2062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Accepted variants</a:t>
            </a:r>
            <a:endParaRPr lang="zh-TW" altLang="en-US" sz="14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F18C9DA6-0A0D-4DDB-BA67-99F3ECAD0FE8}"/>
              </a:ext>
            </a:extLst>
          </p:cNvPr>
          <p:cNvSpPr txBox="1"/>
          <p:nvPr/>
        </p:nvSpPr>
        <p:spPr>
          <a:xfrm>
            <a:off x="6066488" y="3915222"/>
            <a:ext cx="2443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/>
              <a:t>REGISTERED MARK DATABASE</a:t>
            </a:r>
            <a:endParaRPr lang="zh-TW" altLang="en-US" sz="1200" b="1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E4CD087-740A-4F7A-8D21-C0204012AF22}"/>
              </a:ext>
            </a:extLst>
          </p:cNvPr>
          <p:cNvSpPr txBox="1"/>
          <p:nvPr/>
        </p:nvSpPr>
        <p:spPr>
          <a:xfrm>
            <a:off x="6126380" y="1375971"/>
            <a:ext cx="2443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/>
              <a:t>PRE-CODED LIST (STACK)</a:t>
            </a:r>
            <a:endParaRPr lang="zh-TW" altLang="en-US" sz="1200" b="1" dirty="0"/>
          </a:p>
        </p:txBody>
      </p:sp>
      <p:sp>
        <p:nvSpPr>
          <p:cNvPr id="39" name="投影片編號版面配置區 38">
            <a:extLst>
              <a:ext uri="{FF2B5EF4-FFF2-40B4-BE49-F238E27FC236}">
                <a16:creationId xmlns:a16="http://schemas.microsoft.com/office/drawing/2014/main" id="{F4EB12B3-44EE-4F32-A0C4-DA66A3E8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E299-5C4F-4C97-96BF-F92B39E456B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DF3C37F6-0508-42F1-AD26-434A399ABFA7}"/>
              </a:ext>
            </a:extLst>
          </p:cNvPr>
          <p:cNvSpPr txBox="1"/>
          <p:nvPr/>
        </p:nvSpPr>
        <p:spPr>
          <a:xfrm>
            <a:off x="4588358" y="4807336"/>
            <a:ext cx="1140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rgbClr val="C00000"/>
                </a:solidFill>
              </a:rPr>
              <a:t>Open up a case</a:t>
            </a:r>
            <a:endParaRPr lang="zh-TW" altLang="en-US" sz="1200" dirty="0">
              <a:solidFill>
                <a:srgbClr val="C00000"/>
              </a:solidFill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2B0A85C-E5DB-49A7-8E7D-B19F17F3F9A9}"/>
              </a:ext>
            </a:extLst>
          </p:cNvPr>
          <p:cNvCxnSpPr/>
          <p:nvPr/>
        </p:nvCxnSpPr>
        <p:spPr>
          <a:xfrm>
            <a:off x="251520" y="3793604"/>
            <a:ext cx="8736684" cy="0"/>
          </a:xfrm>
          <a:prstGeom prst="line">
            <a:avLst/>
          </a:prstGeom>
          <a:ln w="57150">
            <a:solidFill>
              <a:schemeClr val="accent3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oogle Shape;6222;p72">
            <a:extLst>
              <a:ext uri="{FF2B5EF4-FFF2-40B4-BE49-F238E27FC236}">
                <a16:creationId xmlns:a16="http://schemas.microsoft.com/office/drawing/2014/main" id="{F08E6ABF-FD75-4B4A-9B87-BAE5A44C947B}"/>
              </a:ext>
            </a:extLst>
          </p:cNvPr>
          <p:cNvGrpSpPr/>
          <p:nvPr/>
        </p:nvGrpSpPr>
        <p:grpSpPr>
          <a:xfrm>
            <a:off x="6726008" y="3229210"/>
            <a:ext cx="385511" cy="390073"/>
            <a:chOff x="899850" y="4992125"/>
            <a:chExt cx="481825" cy="481825"/>
          </a:xfrm>
        </p:grpSpPr>
        <p:sp>
          <p:nvSpPr>
            <p:cNvPr id="47" name="Google Shape;6223;p72">
              <a:extLst>
                <a:ext uri="{FF2B5EF4-FFF2-40B4-BE49-F238E27FC236}">
                  <a16:creationId xmlns:a16="http://schemas.microsoft.com/office/drawing/2014/main" id="{860E1B90-4B0F-4519-9C95-1B08FA90553F}"/>
                </a:ext>
              </a:extLst>
            </p:cNvPr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" name="Google Shape;6224;p72">
              <a:extLst>
                <a:ext uri="{FF2B5EF4-FFF2-40B4-BE49-F238E27FC236}">
                  <a16:creationId xmlns:a16="http://schemas.microsoft.com/office/drawing/2014/main" id="{70D0EEFA-7D36-436D-B37A-BA7164812066}"/>
                </a:ext>
              </a:extLst>
            </p:cNvPr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" name="Google Shape;6225;p72">
              <a:extLst>
                <a:ext uri="{FF2B5EF4-FFF2-40B4-BE49-F238E27FC236}">
                  <a16:creationId xmlns:a16="http://schemas.microsoft.com/office/drawing/2014/main" id="{E624689F-2A6F-45F0-AC3B-ED75B57C2468}"/>
                </a:ext>
              </a:extLst>
            </p:cNvPr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D750D3DB-26DA-45AD-8B06-F712960DF8D3}"/>
              </a:ext>
            </a:extLst>
          </p:cNvPr>
          <p:cNvSpPr txBox="1"/>
          <p:nvPr/>
        </p:nvSpPr>
        <p:spPr>
          <a:xfrm>
            <a:off x="242672" y="1315835"/>
            <a:ext cx="501034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G/S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Code Finder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(system 1)</a:t>
            </a: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String match rule</a:t>
            </a:r>
          </a:p>
          <a:p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Similar term rule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B765C9F-95C0-4E7F-B4C8-1D5F0533856B}"/>
              </a:ext>
            </a:extLst>
          </p:cNvPr>
          <p:cNvSpPr txBox="1"/>
          <p:nvPr/>
        </p:nvSpPr>
        <p:spPr>
          <a:xfrm>
            <a:off x="179512" y="3897708"/>
            <a:ext cx="4507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2.Boolean</a:t>
            </a:r>
            <a:r>
              <a:rPr lang="en-US" altLang="zh-TW" sz="2400" dirty="0"/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method (system 2)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62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手繪多邊形 2"/>
          <p:cNvSpPr>
            <a:spLocks noChangeAspect="1"/>
          </p:cNvSpPr>
          <p:nvPr/>
        </p:nvSpPr>
        <p:spPr>
          <a:xfrm>
            <a:off x="755576" y="1273324"/>
            <a:ext cx="2246121" cy="627029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6702" tIns="346702" rIns="346702" bIns="346702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100" b="1" kern="1200" dirty="0">
              <a:ea typeface="+mj-ea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967575" y="1348300"/>
            <a:ext cx="2003744" cy="517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TW" sz="1600" b="1" dirty="0">
                <a:solidFill>
                  <a:schemeClr val="bg1"/>
                </a:solidFill>
                <a:latin typeface="Constantia" panose="02030602050306030303" pitchFamily="18" charset="0"/>
                <a:ea typeface="微軟正黑體" panose="020B0604030504040204" pitchFamily="34" charset="-120"/>
              </a:rPr>
              <a:t>New Application - G/S Descriptions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91A1B69-A817-412E-AB36-8107E6F11B67}"/>
              </a:ext>
            </a:extLst>
          </p:cNvPr>
          <p:cNvSpPr txBox="1"/>
          <p:nvPr/>
        </p:nvSpPr>
        <p:spPr>
          <a:xfrm>
            <a:off x="1826722" y="200730"/>
            <a:ext cx="670525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100" b="1" dirty="0">
                <a:ln w="9000" cmpd="sng">
                  <a:noFill/>
                  <a:prstDash val="solid"/>
                </a:ln>
                <a:solidFill>
                  <a:schemeClr val="accent4"/>
                </a:solidFill>
                <a:latin typeface="+mj-lt"/>
                <a:ea typeface="微軟正黑體" panose="020B0604030504040204" pitchFamily="34" charset="-120"/>
                <a:cs typeface="+mj-cs"/>
              </a:rPr>
              <a:t>Our Goal and Development Team</a:t>
            </a:r>
            <a:endParaRPr lang="zh-TW" altLang="en-US" sz="3100" b="1" dirty="0">
              <a:ln w="9000" cmpd="sng">
                <a:noFill/>
                <a:prstDash val="solid"/>
              </a:ln>
              <a:solidFill>
                <a:schemeClr val="accent4"/>
              </a:solidFill>
              <a:latin typeface="+mj-lt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17" name="Google Shape;5178;p70">
            <a:extLst>
              <a:ext uri="{FF2B5EF4-FFF2-40B4-BE49-F238E27FC236}">
                <a16:creationId xmlns:a16="http://schemas.microsoft.com/office/drawing/2014/main" id="{03513398-6149-451B-BC9B-86C85107260F}"/>
              </a:ext>
            </a:extLst>
          </p:cNvPr>
          <p:cNvGrpSpPr/>
          <p:nvPr/>
        </p:nvGrpSpPr>
        <p:grpSpPr>
          <a:xfrm>
            <a:off x="1203287" y="2833183"/>
            <a:ext cx="1504019" cy="2112551"/>
            <a:chOff x="7636443" y="1204988"/>
            <a:chExt cx="749840" cy="770900"/>
          </a:xfrm>
        </p:grpSpPr>
        <p:sp>
          <p:nvSpPr>
            <p:cNvPr id="18" name="Google Shape;5180;p70">
              <a:extLst>
                <a:ext uri="{FF2B5EF4-FFF2-40B4-BE49-F238E27FC236}">
                  <a16:creationId xmlns:a16="http://schemas.microsoft.com/office/drawing/2014/main" id="{3EB6F203-ABFE-4660-8DEF-33CD7CD686E4}"/>
                </a:ext>
              </a:extLst>
            </p:cNvPr>
            <p:cNvSpPr/>
            <p:nvPr/>
          </p:nvSpPr>
          <p:spPr>
            <a:xfrm>
              <a:off x="7636443" y="1602810"/>
              <a:ext cx="749840" cy="373078"/>
            </a:xfrm>
            <a:custGeom>
              <a:avLst/>
              <a:gdLst/>
              <a:ahLst/>
              <a:cxnLst/>
              <a:rect l="l" t="t" r="r" b="b"/>
              <a:pathLst>
                <a:path w="20764" h="10331" extrusionOk="0">
                  <a:moveTo>
                    <a:pt x="10376" y="1"/>
                  </a:moveTo>
                  <a:lnTo>
                    <a:pt x="1" y="5028"/>
                  </a:lnTo>
                  <a:lnTo>
                    <a:pt x="10376" y="10331"/>
                  </a:lnTo>
                  <a:lnTo>
                    <a:pt x="20763" y="5028"/>
                  </a:lnTo>
                  <a:lnTo>
                    <a:pt x="10376" y="1"/>
                  </a:lnTo>
                  <a:close/>
                </a:path>
              </a:pathLst>
            </a:custGeom>
            <a:pattFill prst="sphere">
              <a:fgClr>
                <a:schemeClr val="accent3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0000"/>
                </a:solidFill>
              </a:endParaRPr>
            </a:p>
          </p:txBody>
        </p:sp>
        <p:sp>
          <p:nvSpPr>
            <p:cNvPr id="19" name="Google Shape;5183;p70">
              <a:extLst>
                <a:ext uri="{FF2B5EF4-FFF2-40B4-BE49-F238E27FC236}">
                  <a16:creationId xmlns:a16="http://schemas.microsoft.com/office/drawing/2014/main" id="{3935DDE3-C3B9-4DF1-ADCF-B70CC48BBE95}"/>
                </a:ext>
              </a:extLst>
            </p:cNvPr>
            <p:cNvSpPr/>
            <p:nvPr/>
          </p:nvSpPr>
          <p:spPr>
            <a:xfrm>
              <a:off x="7636443" y="1408133"/>
              <a:ext cx="749840" cy="373078"/>
            </a:xfrm>
            <a:custGeom>
              <a:avLst/>
              <a:gdLst/>
              <a:ahLst/>
              <a:cxnLst/>
              <a:rect l="l" t="t" r="r" b="b"/>
              <a:pathLst>
                <a:path w="20764" h="10331" extrusionOk="0">
                  <a:moveTo>
                    <a:pt x="10376" y="1"/>
                  </a:moveTo>
                  <a:lnTo>
                    <a:pt x="1" y="5028"/>
                  </a:lnTo>
                  <a:lnTo>
                    <a:pt x="10376" y="10331"/>
                  </a:lnTo>
                  <a:lnTo>
                    <a:pt x="20763" y="5028"/>
                  </a:lnTo>
                  <a:lnTo>
                    <a:pt x="10376" y="1"/>
                  </a:lnTo>
                  <a:close/>
                </a:path>
              </a:pathLst>
            </a:custGeom>
            <a:pattFill prst="narHorz">
              <a:fgClr>
                <a:srgbClr val="FF0066"/>
              </a:fgClr>
              <a:bgClr>
                <a:schemeClr val="bg1"/>
              </a:bgClr>
            </a:patt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86;p70">
              <a:extLst>
                <a:ext uri="{FF2B5EF4-FFF2-40B4-BE49-F238E27FC236}">
                  <a16:creationId xmlns:a16="http://schemas.microsoft.com/office/drawing/2014/main" id="{651C79D6-064E-48C6-9970-FDA969920D87}"/>
                </a:ext>
              </a:extLst>
            </p:cNvPr>
            <p:cNvSpPr/>
            <p:nvPr/>
          </p:nvSpPr>
          <p:spPr>
            <a:xfrm>
              <a:off x="7636443" y="1306560"/>
              <a:ext cx="749840" cy="373078"/>
            </a:xfrm>
            <a:custGeom>
              <a:avLst/>
              <a:gdLst/>
              <a:ahLst/>
              <a:cxnLst/>
              <a:rect l="l" t="t" r="r" b="b"/>
              <a:pathLst>
                <a:path w="20764" h="10331" extrusionOk="0">
                  <a:moveTo>
                    <a:pt x="10376" y="1"/>
                  </a:moveTo>
                  <a:lnTo>
                    <a:pt x="1" y="5028"/>
                  </a:lnTo>
                  <a:lnTo>
                    <a:pt x="10376" y="10331"/>
                  </a:lnTo>
                  <a:lnTo>
                    <a:pt x="20763" y="5028"/>
                  </a:lnTo>
                  <a:lnTo>
                    <a:pt x="10376" y="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89;p70">
              <a:extLst>
                <a:ext uri="{FF2B5EF4-FFF2-40B4-BE49-F238E27FC236}">
                  <a16:creationId xmlns:a16="http://schemas.microsoft.com/office/drawing/2014/main" id="{107F46CF-A3D3-448C-B872-F39B381AA259}"/>
                </a:ext>
              </a:extLst>
            </p:cNvPr>
            <p:cNvSpPr/>
            <p:nvPr/>
          </p:nvSpPr>
          <p:spPr>
            <a:xfrm>
              <a:off x="7636443" y="1204988"/>
              <a:ext cx="749840" cy="373078"/>
            </a:xfrm>
            <a:custGeom>
              <a:avLst/>
              <a:gdLst/>
              <a:ahLst/>
              <a:cxnLst/>
              <a:rect l="l" t="t" r="r" b="b"/>
              <a:pathLst>
                <a:path w="20764" h="10331" extrusionOk="0">
                  <a:moveTo>
                    <a:pt x="10376" y="1"/>
                  </a:moveTo>
                  <a:lnTo>
                    <a:pt x="1" y="5028"/>
                  </a:lnTo>
                  <a:lnTo>
                    <a:pt x="10376" y="10331"/>
                  </a:lnTo>
                  <a:lnTo>
                    <a:pt x="20763" y="5028"/>
                  </a:lnTo>
                  <a:lnTo>
                    <a:pt x="10376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矩形圖說文字 10">
            <a:extLst>
              <a:ext uri="{FF2B5EF4-FFF2-40B4-BE49-F238E27FC236}">
                <a16:creationId xmlns:a16="http://schemas.microsoft.com/office/drawing/2014/main" id="{0A35603C-097A-4B6B-ABC0-A79F36625156}"/>
              </a:ext>
            </a:extLst>
          </p:cNvPr>
          <p:cNvSpPr/>
          <p:nvPr/>
        </p:nvSpPr>
        <p:spPr>
          <a:xfrm>
            <a:off x="2682734" y="3205702"/>
            <a:ext cx="1750326" cy="202675"/>
          </a:xfrm>
          <a:prstGeom prst="wedgeRectCallout">
            <a:avLst>
              <a:gd name="adj1" fmla="val -37247"/>
              <a:gd name="adj2" fmla="val -206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Selective Nice terms</a:t>
            </a:r>
            <a:endParaRPr lang="zh-TW" altLang="en-US" sz="14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25" name="矩形圖說文字 10">
            <a:extLst>
              <a:ext uri="{FF2B5EF4-FFF2-40B4-BE49-F238E27FC236}">
                <a16:creationId xmlns:a16="http://schemas.microsoft.com/office/drawing/2014/main" id="{72081231-0377-4D1B-93FC-623F4DB9FF93}"/>
              </a:ext>
            </a:extLst>
          </p:cNvPr>
          <p:cNvSpPr/>
          <p:nvPr/>
        </p:nvSpPr>
        <p:spPr>
          <a:xfrm>
            <a:off x="2679505" y="3498947"/>
            <a:ext cx="1504019" cy="230010"/>
          </a:xfrm>
          <a:prstGeom prst="wedgeRectCallout">
            <a:avLst>
              <a:gd name="adj1" fmla="val -37247"/>
              <a:gd name="adj2" fmla="val -206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/>
              <a:t>Pre-coded terms</a:t>
            </a:r>
            <a:endParaRPr lang="zh-TW" altLang="en-US" sz="14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26" name="矩形圖說文字 10">
            <a:extLst>
              <a:ext uri="{FF2B5EF4-FFF2-40B4-BE49-F238E27FC236}">
                <a16:creationId xmlns:a16="http://schemas.microsoft.com/office/drawing/2014/main" id="{6C194E4D-322D-44E1-B07F-5E19C5135F8A}"/>
              </a:ext>
            </a:extLst>
          </p:cNvPr>
          <p:cNvSpPr/>
          <p:nvPr/>
        </p:nvSpPr>
        <p:spPr>
          <a:xfrm>
            <a:off x="2675866" y="3793604"/>
            <a:ext cx="1368204" cy="210097"/>
          </a:xfrm>
          <a:prstGeom prst="wedgeRectCallout">
            <a:avLst>
              <a:gd name="adj1" fmla="val -37247"/>
              <a:gd name="adj2" fmla="val -2062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Stop-list terms</a:t>
            </a:r>
            <a:endParaRPr lang="zh-TW" altLang="en-US" sz="14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27" name="矩形圖說文字 10">
            <a:extLst>
              <a:ext uri="{FF2B5EF4-FFF2-40B4-BE49-F238E27FC236}">
                <a16:creationId xmlns:a16="http://schemas.microsoft.com/office/drawing/2014/main" id="{4254A492-414F-4BEE-991C-4B4CBF2BFA51}"/>
              </a:ext>
            </a:extLst>
          </p:cNvPr>
          <p:cNvSpPr/>
          <p:nvPr/>
        </p:nvSpPr>
        <p:spPr>
          <a:xfrm>
            <a:off x="2658162" y="4287398"/>
            <a:ext cx="1750326" cy="226286"/>
          </a:xfrm>
          <a:prstGeom prst="wedgeRectCallout">
            <a:avLst>
              <a:gd name="adj1" fmla="val -37247"/>
              <a:gd name="adj2" fmla="val -2062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Accepted variants</a:t>
            </a:r>
            <a:endParaRPr lang="zh-TW" altLang="en-US" sz="14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70" name="投影片編號版面配置區 3">
            <a:extLst>
              <a:ext uri="{FF2B5EF4-FFF2-40B4-BE49-F238E27FC236}">
                <a16:creationId xmlns:a16="http://schemas.microsoft.com/office/drawing/2014/main" id="{E1EDFB3D-467C-4A3B-9568-1691AED56E0F}"/>
              </a:ext>
            </a:extLst>
          </p:cNvPr>
          <p:cNvSpPr txBox="1">
            <a:spLocks/>
          </p:cNvSpPr>
          <p:nvPr/>
        </p:nvSpPr>
        <p:spPr>
          <a:xfrm>
            <a:off x="6614864" y="534321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D2D507-09EA-4C6F-96ED-053C801F8797}" type="slidenum">
              <a:rPr lang="zh-TW" altLang="en-US" smtClean="0"/>
              <a:pPr/>
              <a:t>5</a:t>
            </a:fld>
            <a:endParaRPr lang="zh-TW" altLang="en-US"/>
          </a:p>
        </p:txBody>
      </p:sp>
      <p:grpSp>
        <p:nvGrpSpPr>
          <p:cNvPr id="71" name="Google Shape;1972;p66">
            <a:extLst>
              <a:ext uri="{FF2B5EF4-FFF2-40B4-BE49-F238E27FC236}">
                <a16:creationId xmlns:a16="http://schemas.microsoft.com/office/drawing/2014/main" id="{531E47D5-4A13-476E-80C7-57F8C708CCCF}"/>
              </a:ext>
            </a:extLst>
          </p:cNvPr>
          <p:cNvGrpSpPr/>
          <p:nvPr/>
        </p:nvGrpSpPr>
        <p:grpSpPr>
          <a:xfrm>
            <a:off x="4834055" y="1594142"/>
            <a:ext cx="4077815" cy="3639622"/>
            <a:chOff x="3161917" y="2170682"/>
            <a:chExt cx="458870" cy="404737"/>
          </a:xfrm>
        </p:grpSpPr>
        <p:sp>
          <p:nvSpPr>
            <p:cNvPr id="72" name="Google Shape;1973;p66">
              <a:extLst>
                <a:ext uri="{FF2B5EF4-FFF2-40B4-BE49-F238E27FC236}">
                  <a16:creationId xmlns:a16="http://schemas.microsoft.com/office/drawing/2014/main" id="{210DB83E-A570-4004-B6F7-269D6ADB5299}"/>
                </a:ext>
              </a:extLst>
            </p:cNvPr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974;p66">
              <a:extLst>
                <a:ext uri="{FF2B5EF4-FFF2-40B4-BE49-F238E27FC236}">
                  <a16:creationId xmlns:a16="http://schemas.microsoft.com/office/drawing/2014/main" id="{88AC2EFF-9464-4050-9134-F2E8311C7111}"/>
                </a:ext>
              </a:extLst>
            </p:cNvPr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975;p66">
              <a:extLst>
                <a:ext uri="{FF2B5EF4-FFF2-40B4-BE49-F238E27FC236}">
                  <a16:creationId xmlns:a16="http://schemas.microsoft.com/office/drawing/2014/main" id="{25685198-29E7-4353-A993-7348FE86BDC4}"/>
                </a:ext>
              </a:extLst>
            </p:cNvPr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標題 1">
            <a:extLst>
              <a:ext uri="{FF2B5EF4-FFF2-40B4-BE49-F238E27FC236}">
                <a16:creationId xmlns:a16="http://schemas.microsoft.com/office/drawing/2014/main" id="{E3007FE5-8601-40C4-93F0-1F18475ABE3A}"/>
              </a:ext>
            </a:extLst>
          </p:cNvPr>
          <p:cNvSpPr txBox="1">
            <a:spLocks/>
          </p:cNvSpPr>
          <p:nvPr/>
        </p:nvSpPr>
        <p:spPr>
          <a:xfrm>
            <a:off x="7505064" y="2659670"/>
            <a:ext cx="1393937" cy="4482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Trademark</a:t>
            </a:r>
            <a:r>
              <a:rPr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examiners 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(UI design)</a:t>
            </a:r>
            <a:endParaRPr lang="en-US" altLang="zh-TW" sz="1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" name="標題 1">
            <a:extLst>
              <a:ext uri="{FF2B5EF4-FFF2-40B4-BE49-F238E27FC236}">
                <a16:creationId xmlns:a16="http://schemas.microsoft.com/office/drawing/2014/main" id="{D243F651-21A5-4EFF-BA4E-30F00B59BE15}"/>
              </a:ext>
            </a:extLst>
          </p:cNvPr>
          <p:cNvSpPr txBox="1">
            <a:spLocks/>
          </p:cNvSpPr>
          <p:nvPr/>
        </p:nvSpPr>
        <p:spPr>
          <a:xfrm>
            <a:off x="6259716" y="4441911"/>
            <a:ext cx="1610837" cy="4482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Outsourced IT vendor 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(model options)</a:t>
            </a:r>
            <a:endParaRPr lang="en-US" altLang="zh-TW" sz="1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標題 1">
            <a:extLst>
              <a:ext uri="{FF2B5EF4-FFF2-40B4-BE49-F238E27FC236}">
                <a16:creationId xmlns:a16="http://schemas.microsoft.com/office/drawing/2014/main" id="{FC5E2A53-1501-45AF-B19E-3A8E428C8B5D}"/>
              </a:ext>
            </a:extLst>
          </p:cNvPr>
          <p:cNvSpPr txBox="1">
            <a:spLocks/>
          </p:cNvSpPr>
          <p:nvPr/>
        </p:nvSpPr>
        <p:spPr>
          <a:xfrm>
            <a:off x="5209382" y="2689641"/>
            <a:ext cx="1537628" cy="9866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In-house IT 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(database integration)</a:t>
            </a:r>
            <a:endParaRPr lang="en-US" altLang="zh-TW" sz="1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8" name="Google Shape;7012;p74">
            <a:extLst>
              <a:ext uri="{FF2B5EF4-FFF2-40B4-BE49-F238E27FC236}">
                <a16:creationId xmlns:a16="http://schemas.microsoft.com/office/drawing/2014/main" id="{97B80EA1-0831-4910-93A5-5F8639E3F874}"/>
              </a:ext>
            </a:extLst>
          </p:cNvPr>
          <p:cNvGrpSpPr/>
          <p:nvPr/>
        </p:nvGrpSpPr>
        <p:grpSpPr>
          <a:xfrm>
            <a:off x="6021619" y="4204783"/>
            <a:ext cx="350079" cy="350079"/>
            <a:chOff x="3497300" y="3227275"/>
            <a:chExt cx="296175" cy="296175"/>
          </a:xfrm>
        </p:grpSpPr>
        <p:sp>
          <p:nvSpPr>
            <p:cNvPr id="79" name="Google Shape;7013;p74">
              <a:extLst>
                <a:ext uri="{FF2B5EF4-FFF2-40B4-BE49-F238E27FC236}">
                  <a16:creationId xmlns:a16="http://schemas.microsoft.com/office/drawing/2014/main" id="{64D9CCC7-C6D1-4EE8-9531-46054FF23CC7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14;p74">
              <a:extLst>
                <a:ext uri="{FF2B5EF4-FFF2-40B4-BE49-F238E27FC236}">
                  <a16:creationId xmlns:a16="http://schemas.microsoft.com/office/drawing/2014/main" id="{37E73660-720E-45C1-B03B-0BE58DF992F5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015;p74">
              <a:extLst>
                <a:ext uri="{FF2B5EF4-FFF2-40B4-BE49-F238E27FC236}">
                  <a16:creationId xmlns:a16="http://schemas.microsoft.com/office/drawing/2014/main" id="{96B1E68D-B22C-4EE2-99B1-A819448A2625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016;p74">
              <a:extLst>
                <a:ext uri="{FF2B5EF4-FFF2-40B4-BE49-F238E27FC236}">
                  <a16:creationId xmlns:a16="http://schemas.microsoft.com/office/drawing/2014/main" id="{7182D14A-36AE-44C4-AFE8-C6D35E6394EB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017;p74">
              <a:extLst>
                <a:ext uri="{FF2B5EF4-FFF2-40B4-BE49-F238E27FC236}">
                  <a16:creationId xmlns:a16="http://schemas.microsoft.com/office/drawing/2014/main" id="{61392B41-6D50-4A15-9602-DFFCB6816112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018;p74">
              <a:extLst>
                <a:ext uri="{FF2B5EF4-FFF2-40B4-BE49-F238E27FC236}">
                  <a16:creationId xmlns:a16="http://schemas.microsoft.com/office/drawing/2014/main" id="{37960F6A-3E49-4036-8FDF-87D0BB800F2D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019;p74">
              <a:extLst>
                <a:ext uri="{FF2B5EF4-FFF2-40B4-BE49-F238E27FC236}">
                  <a16:creationId xmlns:a16="http://schemas.microsoft.com/office/drawing/2014/main" id="{DC1E7B3D-4869-4722-9DF2-BC392E134DA3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020;p74">
              <a:extLst>
                <a:ext uri="{FF2B5EF4-FFF2-40B4-BE49-F238E27FC236}">
                  <a16:creationId xmlns:a16="http://schemas.microsoft.com/office/drawing/2014/main" id="{C0EFC849-0EBE-4B60-A521-A5ABC8013D3B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7012;p74">
            <a:extLst>
              <a:ext uri="{FF2B5EF4-FFF2-40B4-BE49-F238E27FC236}">
                <a16:creationId xmlns:a16="http://schemas.microsoft.com/office/drawing/2014/main" id="{2CA8364F-EE0A-48A9-A509-50D0D7723B46}"/>
              </a:ext>
            </a:extLst>
          </p:cNvPr>
          <p:cNvGrpSpPr/>
          <p:nvPr/>
        </p:nvGrpSpPr>
        <p:grpSpPr>
          <a:xfrm>
            <a:off x="5673684" y="2272280"/>
            <a:ext cx="350079" cy="350079"/>
            <a:chOff x="3497300" y="3227275"/>
            <a:chExt cx="296175" cy="296175"/>
          </a:xfrm>
        </p:grpSpPr>
        <p:sp>
          <p:nvSpPr>
            <p:cNvPr id="88" name="Google Shape;7013;p74">
              <a:extLst>
                <a:ext uri="{FF2B5EF4-FFF2-40B4-BE49-F238E27FC236}">
                  <a16:creationId xmlns:a16="http://schemas.microsoft.com/office/drawing/2014/main" id="{C309BB0F-3BF4-4AC5-97CA-41A4BF2333EB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014;p74">
              <a:extLst>
                <a:ext uri="{FF2B5EF4-FFF2-40B4-BE49-F238E27FC236}">
                  <a16:creationId xmlns:a16="http://schemas.microsoft.com/office/drawing/2014/main" id="{04A31FA4-C37F-4F8D-B8C3-E1A6FA9206C6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015;p74">
              <a:extLst>
                <a:ext uri="{FF2B5EF4-FFF2-40B4-BE49-F238E27FC236}">
                  <a16:creationId xmlns:a16="http://schemas.microsoft.com/office/drawing/2014/main" id="{B0CB341E-7383-4A6E-8576-8E311327376A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016;p74">
              <a:extLst>
                <a:ext uri="{FF2B5EF4-FFF2-40B4-BE49-F238E27FC236}">
                  <a16:creationId xmlns:a16="http://schemas.microsoft.com/office/drawing/2014/main" id="{9AC201BD-FB01-43F4-A0F9-E7111B9F862E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017;p74">
              <a:extLst>
                <a:ext uri="{FF2B5EF4-FFF2-40B4-BE49-F238E27FC236}">
                  <a16:creationId xmlns:a16="http://schemas.microsoft.com/office/drawing/2014/main" id="{A21E77C2-B64D-4009-99EA-E28E0A7958F0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018;p74">
              <a:extLst>
                <a:ext uri="{FF2B5EF4-FFF2-40B4-BE49-F238E27FC236}">
                  <a16:creationId xmlns:a16="http://schemas.microsoft.com/office/drawing/2014/main" id="{5B0A8B60-8429-4F3B-9BD5-7909883AD48F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019;p74">
              <a:extLst>
                <a:ext uri="{FF2B5EF4-FFF2-40B4-BE49-F238E27FC236}">
                  <a16:creationId xmlns:a16="http://schemas.microsoft.com/office/drawing/2014/main" id="{6085ED5F-CECE-413C-891B-02E49384B293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020;p74">
              <a:extLst>
                <a:ext uri="{FF2B5EF4-FFF2-40B4-BE49-F238E27FC236}">
                  <a16:creationId xmlns:a16="http://schemas.microsoft.com/office/drawing/2014/main" id="{10C7CBAD-B724-4671-AD2A-4CC969B28F4D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7078;p74">
            <a:extLst>
              <a:ext uri="{FF2B5EF4-FFF2-40B4-BE49-F238E27FC236}">
                <a16:creationId xmlns:a16="http://schemas.microsoft.com/office/drawing/2014/main" id="{CC324E48-722E-45F1-B785-4F74508638DF}"/>
              </a:ext>
            </a:extLst>
          </p:cNvPr>
          <p:cNvGrpSpPr/>
          <p:nvPr/>
        </p:nvGrpSpPr>
        <p:grpSpPr>
          <a:xfrm>
            <a:off x="7507154" y="2209428"/>
            <a:ext cx="350079" cy="349133"/>
            <a:chOff x="2037825" y="3981825"/>
            <a:chExt cx="296175" cy="295375"/>
          </a:xfrm>
        </p:grpSpPr>
        <p:sp>
          <p:nvSpPr>
            <p:cNvPr id="97" name="Google Shape;7079;p74">
              <a:extLst>
                <a:ext uri="{FF2B5EF4-FFF2-40B4-BE49-F238E27FC236}">
                  <a16:creationId xmlns:a16="http://schemas.microsoft.com/office/drawing/2014/main" id="{14FE6C21-1111-4D0A-8376-D4A45D25976F}"/>
                </a:ext>
              </a:extLst>
            </p:cNvPr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080;p74">
              <a:extLst>
                <a:ext uri="{FF2B5EF4-FFF2-40B4-BE49-F238E27FC236}">
                  <a16:creationId xmlns:a16="http://schemas.microsoft.com/office/drawing/2014/main" id="{2C66CF18-A788-40E0-BD2C-07647CF044C6}"/>
                </a:ext>
              </a:extLst>
            </p:cNvPr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081;p74">
              <a:extLst>
                <a:ext uri="{FF2B5EF4-FFF2-40B4-BE49-F238E27FC236}">
                  <a16:creationId xmlns:a16="http://schemas.microsoft.com/office/drawing/2014/main" id="{120537EE-86BB-4B36-9CD6-8D08E5625A55}"/>
                </a:ext>
              </a:extLst>
            </p:cNvPr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7078;p74">
            <a:extLst>
              <a:ext uri="{FF2B5EF4-FFF2-40B4-BE49-F238E27FC236}">
                <a16:creationId xmlns:a16="http://schemas.microsoft.com/office/drawing/2014/main" id="{2F51EE96-783E-4ADF-BFA6-6CFD2F7F536F}"/>
              </a:ext>
            </a:extLst>
          </p:cNvPr>
          <p:cNvGrpSpPr/>
          <p:nvPr/>
        </p:nvGrpSpPr>
        <p:grpSpPr>
          <a:xfrm>
            <a:off x="7851954" y="2216878"/>
            <a:ext cx="350079" cy="349133"/>
            <a:chOff x="2037825" y="3981825"/>
            <a:chExt cx="296175" cy="295375"/>
          </a:xfrm>
        </p:grpSpPr>
        <p:sp>
          <p:nvSpPr>
            <p:cNvPr id="101" name="Google Shape;7079;p74">
              <a:extLst>
                <a:ext uri="{FF2B5EF4-FFF2-40B4-BE49-F238E27FC236}">
                  <a16:creationId xmlns:a16="http://schemas.microsoft.com/office/drawing/2014/main" id="{EBB0A0A3-863D-4067-87F4-27AE0028E8BC}"/>
                </a:ext>
              </a:extLst>
            </p:cNvPr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080;p74">
              <a:extLst>
                <a:ext uri="{FF2B5EF4-FFF2-40B4-BE49-F238E27FC236}">
                  <a16:creationId xmlns:a16="http://schemas.microsoft.com/office/drawing/2014/main" id="{DAB46DAE-2B0D-4F27-8D82-75661CEE41FE}"/>
                </a:ext>
              </a:extLst>
            </p:cNvPr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081;p74">
              <a:extLst>
                <a:ext uri="{FF2B5EF4-FFF2-40B4-BE49-F238E27FC236}">
                  <a16:creationId xmlns:a16="http://schemas.microsoft.com/office/drawing/2014/main" id="{961AC8AB-1557-4D0C-91AD-3939A6A252B3}"/>
                </a:ext>
              </a:extLst>
            </p:cNvPr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2047;p66">
            <a:extLst>
              <a:ext uri="{FF2B5EF4-FFF2-40B4-BE49-F238E27FC236}">
                <a16:creationId xmlns:a16="http://schemas.microsoft.com/office/drawing/2014/main" id="{E93D1251-C166-411F-9D08-E6804EAFEA29}"/>
              </a:ext>
            </a:extLst>
          </p:cNvPr>
          <p:cNvGrpSpPr/>
          <p:nvPr/>
        </p:nvGrpSpPr>
        <p:grpSpPr>
          <a:xfrm rot="5400000">
            <a:off x="1606255" y="2179595"/>
            <a:ext cx="670421" cy="397357"/>
            <a:chOff x="4854075" y="2527625"/>
            <a:chExt cx="56000" cy="59050"/>
          </a:xfrm>
        </p:grpSpPr>
        <p:sp>
          <p:nvSpPr>
            <p:cNvPr id="105" name="Google Shape;2048;p66">
              <a:extLst>
                <a:ext uri="{FF2B5EF4-FFF2-40B4-BE49-F238E27FC236}">
                  <a16:creationId xmlns:a16="http://schemas.microsoft.com/office/drawing/2014/main" id="{E8A037B7-E264-464C-972C-64A0590604D2}"/>
                </a:ext>
              </a:extLst>
            </p:cNvPr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49;p66">
              <a:extLst>
                <a:ext uri="{FF2B5EF4-FFF2-40B4-BE49-F238E27FC236}">
                  <a16:creationId xmlns:a16="http://schemas.microsoft.com/office/drawing/2014/main" id="{4CEE547B-F699-4E8D-996F-CAD63FDCA54F}"/>
                </a:ext>
              </a:extLst>
            </p:cNvPr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2087;p66">
            <a:extLst>
              <a:ext uri="{FF2B5EF4-FFF2-40B4-BE49-F238E27FC236}">
                <a16:creationId xmlns:a16="http://schemas.microsoft.com/office/drawing/2014/main" id="{DF9792EB-F67C-48B1-AE70-593E8605A30C}"/>
              </a:ext>
            </a:extLst>
          </p:cNvPr>
          <p:cNvGrpSpPr/>
          <p:nvPr/>
        </p:nvGrpSpPr>
        <p:grpSpPr>
          <a:xfrm rot="10800000">
            <a:off x="3406971" y="1733613"/>
            <a:ext cx="1469657" cy="1288014"/>
            <a:chOff x="4943575" y="2516350"/>
            <a:chExt cx="98675" cy="81700"/>
          </a:xfrm>
        </p:grpSpPr>
        <p:sp>
          <p:nvSpPr>
            <p:cNvPr id="110" name="Google Shape;2088;p66">
              <a:extLst>
                <a:ext uri="{FF2B5EF4-FFF2-40B4-BE49-F238E27FC236}">
                  <a16:creationId xmlns:a16="http://schemas.microsoft.com/office/drawing/2014/main" id="{7E3FEEF1-B049-4670-89A2-FEE7A43146A8}"/>
                </a:ext>
              </a:extLst>
            </p:cNvPr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89;p66">
              <a:extLst>
                <a:ext uri="{FF2B5EF4-FFF2-40B4-BE49-F238E27FC236}">
                  <a16:creationId xmlns:a16="http://schemas.microsoft.com/office/drawing/2014/main" id="{F06E6D74-EAD1-4019-A99A-C33F1673609F}"/>
                </a:ext>
              </a:extLst>
            </p:cNvPr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90;p66">
              <a:extLst>
                <a:ext uri="{FF2B5EF4-FFF2-40B4-BE49-F238E27FC236}">
                  <a16:creationId xmlns:a16="http://schemas.microsoft.com/office/drawing/2014/main" id="{E7C74170-DDB5-4E41-A3CA-CDEF54E4BDBE}"/>
                </a:ext>
              </a:extLst>
            </p:cNvPr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91;p66">
              <a:extLst>
                <a:ext uri="{FF2B5EF4-FFF2-40B4-BE49-F238E27FC236}">
                  <a16:creationId xmlns:a16="http://schemas.microsoft.com/office/drawing/2014/main" id="{0DA9A465-0F1A-4EE1-A865-39266F5F4E7B}"/>
                </a:ext>
              </a:extLst>
            </p:cNvPr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92;p66">
              <a:extLst>
                <a:ext uri="{FF2B5EF4-FFF2-40B4-BE49-F238E27FC236}">
                  <a16:creationId xmlns:a16="http://schemas.microsoft.com/office/drawing/2014/main" id="{4926299D-0F60-48DD-A612-EF06BC34C399}"/>
                </a:ext>
              </a:extLst>
            </p:cNvPr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93;p66">
              <a:extLst>
                <a:ext uri="{FF2B5EF4-FFF2-40B4-BE49-F238E27FC236}">
                  <a16:creationId xmlns:a16="http://schemas.microsoft.com/office/drawing/2014/main" id="{18DCBEB7-5968-49F7-AC2A-F6AADEA4B4F9}"/>
                </a:ext>
              </a:extLst>
            </p:cNvPr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94;p66">
              <a:extLst>
                <a:ext uri="{FF2B5EF4-FFF2-40B4-BE49-F238E27FC236}">
                  <a16:creationId xmlns:a16="http://schemas.microsoft.com/office/drawing/2014/main" id="{176BB225-0984-4609-9E87-D01C3C685703}"/>
                </a:ext>
              </a:extLst>
            </p:cNvPr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95;p66">
              <a:extLst>
                <a:ext uri="{FF2B5EF4-FFF2-40B4-BE49-F238E27FC236}">
                  <a16:creationId xmlns:a16="http://schemas.microsoft.com/office/drawing/2014/main" id="{9B0D2370-634C-4A2B-86AA-5E82701AF9CD}"/>
                </a:ext>
              </a:extLst>
            </p:cNvPr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96;p66">
              <a:extLst>
                <a:ext uri="{FF2B5EF4-FFF2-40B4-BE49-F238E27FC236}">
                  <a16:creationId xmlns:a16="http://schemas.microsoft.com/office/drawing/2014/main" id="{A586DAE8-3CB2-4959-89D4-F199E2EAF9F0}"/>
                </a:ext>
              </a:extLst>
            </p:cNvPr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97;p66">
              <a:extLst>
                <a:ext uri="{FF2B5EF4-FFF2-40B4-BE49-F238E27FC236}">
                  <a16:creationId xmlns:a16="http://schemas.microsoft.com/office/drawing/2014/main" id="{CF3216F6-DBA6-466E-AD3B-38B38DA9A2E2}"/>
                </a:ext>
              </a:extLst>
            </p:cNvPr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98;p66">
              <a:extLst>
                <a:ext uri="{FF2B5EF4-FFF2-40B4-BE49-F238E27FC236}">
                  <a16:creationId xmlns:a16="http://schemas.microsoft.com/office/drawing/2014/main" id="{7F742D08-37CE-4922-87F5-197F4C26E31D}"/>
                </a:ext>
              </a:extLst>
            </p:cNvPr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99;p66">
              <a:extLst>
                <a:ext uri="{FF2B5EF4-FFF2-40B4-BE49-F238E27FC236}">
                  <a16:creationId xmlns:a16="http://schemas.microsoft.com/office/drawing/2014/main" id="{FD1DD989-6B7B-48AF-B503-0996936CE889}"/>
                </a:ext>
              </a:extLst>
            </p:cNvPr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00;p66">
              <a:extLst>
                <a:ext uri="{FF2B5EF4-FFF2-40B4-BE49-F238E27FC236}">
                  <a16:creationId xmlns:a16="http://schemas.microsoft.com/office/drawing/2014/main" id="{163AAD75-1A12-47B0-80BD-415292EEAC0C}"/>
                </a:ext>
              </a:extLst>
            </p:cNvPr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01;p66">
              <a:extLst>
                <a:ext uri="{FF2B5EF4-FFF2-40B4-BE49-F238E27FC236}">
                  <a16:creationId xmlns:a16="http://schemas.microsoft.com/office/drawing/2014/main" id="{297782CD-27F8-48B5-AF01-D768B02ECDD6}"/>
                </a:ext>
              </a:extLst>
            </p:cNvPr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02;p66">
              <a:extLst>
                <a:ext uri="{FF2B5EF4-FFF2-40B4-BE49-F238E27FC236}">
                  <a16:creationId xmlns:a16="http://schemas.microsoft.com/office/drawing/2014/main" id="{28BE6383-495E-4DF2-8B04-3504CA90FFF2}"/>
                </a:ext>
              </a:extLst>
            </p:cNvPr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03;p66">
              <a:extLst>
                <a:ext uri="{FF2B5EF4-FFF2-40B4-BE49-F238E27FC236}">
                  <a16:creationId xmlns:a16="http://schemas.microsoft.com/office/drawing/2014/main" id="{82EB1114-B44F-4883-84F5-4A053CF88B7B}"/>
                </a:ext>
              </a:extLst>
            </p:cNvPr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04;p66">
              <a:extLst>
                <a:ext uri="{FF2B5EF4-FFF2-40B4-BE49-F238E27FC236}">
                  <a16:creationId xmlns:a16="http://schemas.microsoft.com/office/drawing/2014/main" id="{11393BE2-1F35-4957-8E36-5A5D2B22FFA9}"/>
                </a:ext>
              </a:extLst>
            </p:cNvPr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05;p66">
              <a:extLst>
                <a:ext uri="{FF2B5EF4-FFF2-40B4-BE49-F238E27FC236}">
                  <a16:creationId xmlns:a16="http://schemas.microsoft.com/office/drawing/2014/main" id="{B18A234D-24A8-4C94-ADCD-02432C777C86}"/>
                </a:ext>
              </a:extLst>
            </p:cNvPr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06;p66">
              <a:extLst>
                <a:ext uri="{FF2B5EF4-FFF2-40B4-BE49-F238E27FC236}">
                  <a16:creationId xmlns:a16="http://schemas.microsoft.com/office/drawing/2014/main" id="{021C2ECE-AA9E-4040-A77A-916D83389E49}"/>
                </a:ext>
              </a:extLst>
            </p:cNvPr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07;p66">
              <a:extLst>
                <a:ext uri="{FF2B5EF4-FFF2-40B4-BE49-F238E27FC236}">
                  <a16:creationId xmlns:a16="http://schemas.microsoft.com/office/drawing/2014/main" id="{3FD2366F-33B0-4CDE-842C-45CA09D594AB}"/>
                </a:ext>
              </a:extLst>
            </p:cNvPr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08;p66">
              <a:extLst>
                <a:ext uri="{FF2B5EF4-FFF2-40B4-BE49-F238E27FC236}">
                  <a16:creationId xmlns:a16="http://schemas.microsoft.com/office/drawing/2014/main" id="{F0871BA9-44EF-43E7-8E07-BCAA142C4481}"/>
                </a:ext>
              </a:extLst>
            </p:cNvPr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09;p66">
              <a:extLst>
                <a:ext uri="{FF2B5EF4-FFF2-40B4-BE49-F238E27FC236}">
                  <a16:creationId xmlns:a16="http://schemas.microsoft.com/office/drawing/2014/main" id="{0EBAA8EB-992B-4AC9-97DD-E96BCC86EEC5}"/>
                </a:ext>
              </a:extLst>
            </p:cNvPr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10;p66">
              <a:extLst>
                <a:ext uri="{FF2B5EF4-FFF2-40B4-BE49-F238E27FC236}">
                  <a16:creationId xmlns:a16="http://schemas.microsoft.com/office/drawing/2014/main" id="{ECDB8573-75BE-4AE5-A4AC-9CFF3518D45F}"/>
                </a:ext>
              </a:extLst>
            </p:cNvPr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11;p66">
              <a:extLst>
                <a:ext uri="{FF2B5EF4-FFF2-40B4-BE49-F238E27FC236}">
                  <a16:creationId xmlns:a16="http://schemas.microsoft.com/office/drawing/2014/main" id="{3698CE34-97FE-4586-B780-7CB61026BC4C}"/>
                </a:ext>
              </a:extLst>
            </p:cNvPr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12;p66">
              <a:extLst>
                <a:ext uri="{FF2B5EF4-FFF2-40B4-BE49-F238E27FC236}">
                  <a16:creationId xmlns:a16="http://schemas.microsoft.com/office/drawing/2014/main" id="{12E19399-3939-432E-9510-7D74B7170566}"/>
                </a:ext>
              </a:extLst>
            </p:cNvPr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13;p66">
              <a:extLst>
                <a:ext uri="{FF2B5EF4-FFF2-40B4-BE49-F238E27FC236}">
                  <a16:creationId xmlns:a16="http://schemas.microsoft.com/office/drawing/2014/main" id="{07155368-1FC7-4B50-8C83-38E46DFC8212}"/>
                </a:ext>
              </a:extLst>
            </p:cNvPr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14;p66">
              <a:extLst>
                <a:ext uri="{FF2B5EF4-FFF2-40B4-BE49-F238E27FC236}">
                  <a16:creationId xmlns:a16="http://schemas.microsoft.com/office/drawing/2014/main" id="{C74572CE-A82A-48A1-AC22-B3A03FC6D638}"/>
                </a:ext>
              </a:extLst>
            </p:cNvPr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15;p66">
              <a:extLst>
                <a:ext uri="{FF2B5EF4-FFF2-40B4-BE49-F238E27FC236}">
                  <a16:creationId xmlns:a16="http://schemas.microsoft.com/office/drawing/2014/main" id="{D051BAD3-81E2-4FF9-8C38-25FC43F0B238}"/>
                </a:ext>
              </a:extLst>
            </p:cNvPr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16;p66">
              <a:extLst>
                <a:ext uri="{FF2B5EF4-FFF2-40B4-BE49-F238E27FC236}">
                  <a16:creationId xmlns:a16="http://schemas.microsoft.com/office/drawing/2014/main" id="{461E1A02-285F-46D9-B3EC-0CE5FD85623C}"/>
                </a:ext>
              </a:extLst>
            </p:cNvPr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17;p66">
              <a:extLst>
                <a:ext uri="{FF2B5EF4-FFF2-40B4-BE49-F238E27FC236}">
                  <a16:creationId xmlns:a16="http://schemas.microsoft.com/office/drawing/2014/main" id="{B4193F36-7F2D-4E62-96CA-4E904FD644FE}"/>
                </a:ext>
              </a:extLst>
            </p:cNvPr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18;p66">
              <a:extLst>
                <a:ext uri="{FF2B5EF4-FFF2-40B4-BE49-F238E27FC236}">
                  <a16:creationId xmlns:a16="http://schemas.microsoft.com/office/drawing/2014/main" id="{C2905634-37EC-4DD4-ACF8-6F0C29A1FCD3}"/>
                </a:ext>
              </a:extLst>
            </p:cNvPr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19;p66">
              <a:extLst>
                <a:ext uri="{FF2B5EF4-FFF2-40B4-BE49-F238E27FC236}">
                  <a16:creationId xmlns:a16="http://schemas.microsoft.com/office/drawing/2014/main" id="{286FEADC-49EB-4229-A71A-6B9A947BB57A}"/>
                </a:ext>
              </a:extLst>
            </p:cNvPr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20;p66">
              <a:extLst>
                <a:ext uri="{FF2B5EF4-FFF2-40B4-BE49-F238E27FC236}">
                  <a16:creationId xmlns:a16="http://schemas.microsoft.com/office/drawing/2014/main" id="{6886133B-4FF0-43B5-AEBA-E451F6CFD518}"/>
                </a:ext>
              </a:extLst>
            </p:cNvPr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21;p66">
              <a:extLst>
                <a:ext uri="{FF2B5EF4-FFF2-40B4-BE49-F238E27FC236}">
                  <a16:creationId xmlns:a16="http://schemas.microsoft.com/office/drawing/2014/main" id="{671AD784-9C71-4717-B654-1104DB34D208}"/>
                </a:ext>
              </a:extLst>
            </p:cNvPr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22;p66">
              <a:extLst>
                <a:ext uri="{FF2B5EF4-FFF2-40B4-BE49-F238E27FC236}">
                  <a16:creationId xmlns:a16="http://schemas.microsoft.com/office/drawing/2014/main" id="{436CEF8E-D72A-4B00-AE5D-863DB7CF78ED}"/>
                </a:ext>
              </a:extLst>
            </p:cNvPr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123;p66">
              <a:extLst>
                <a:ext uri="{FF2B5EF4-FFF2-40B4-BE49-F238E27FC236}">
                  <a16:creationId xmlns:a16="http://schemas.microsoft.com/office/drawing/2014/main" id="{14147883-1409-48CB-AD6C-2C47F780BC19}"/>
                </a:ext>
              </a:extLst>
            </p:cNvPr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124;p66">
              <a:extLst>
                <a:ext uri="{FF2B5EF4-FFF2-40B4-BE49-F238E27FC236}">
                  <a16:creationId xmlns:a16="http://schemas.microsoft.com/office/drawing/2014/main" id="{F177D223-EFEE-4FB0-B3A0-1A3265204055}"/>
                </a:ext>
              </a:extLst>
            </p:cNvPr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125;p66">
              <a:extLst>
                <a:ext uri="{FF2B5EF4-FFF2-40B4-BE49-F238E27FC236}">
                  <a16:creationId xmlns:a16="http://schemas.microsoft.com/office/drawing/2014/main" id="{51CC4CDA-13CF-4FFD-B1E9-3DA4BFB1921F}"/>
                </a:ext>
              </a:extLst>
            </p:cNvPr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126;p66">
              <a:extLst>
                <a:ext uri="{FF2B5EF4-FFF2-40B4-BE49-F238E27FC236}">
                  <a16:creationId xmlns:a16="http://schemas.microsoft.com/office/drawing/2014/main" id="{B712DA6D-1517-4669-BF76-D7E7DE1F2DEA}"/>
                </a:ext>
              </a:extLst>
            </p:cNvPr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127;p66">
              <a:extLst>
                <a:ext uri="{FF2B5EF4-FFF2-40B4-BE49-F238E27FC236}">
                  <a16:creationId xmlns:a16="http://schemas.microsoft.com/office/drawing/2014/main" id="{15B7FBF8-1143-4554-9182-5896947CDE26}"/>
                </a:ext>
              </a:extLst>
            </p:cNvPr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128;p66">
              <a:extLst>
                <a:ext uri="{FF2B5EF4-FFF2-40B4-BE49-F238E27FC236}">
                  <a16:creationId xmlns:a16="http://schemas.microsoft.com/office/drawing/2014/main" id="{1E15B906-DF83-43B1-8ABA-2621687DFB57}"/>
                </a:ext>
              </a:extLst>
            </p:cNvPr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129;p66">
              <a:extLst>
                <a:ext uri="{FF2B5EF4-FFF2-40B4-BE49-F238E27FC236}">
                  <a16:creationId xmlns:a16="http://schemas.microsoft.com/office/drawing/2014/main" id="{0E50F3A9-B576-4A1E-8186-8CBDEB2F127D}"/>
                </a:ext>
              </a:extLst>
            </p:cNvPr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130;p66">
              <a:extLst>
                <a:ext uri="{FF2B5EF4-FFF2-40B4-BE49-F238E27FC236}">
                  <a16:creationId xmlns:a16="http://schemas.microsoft.com/office/drawing/2014/main" id="{762EE434-9951-4A13-B842-781D2481AA41}"/>
                </a:ext>
              </a:extLst>
            </p:cNvPr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131;p66">
              <a:extLst>
                <a:ext uri="{FF2B5EF4-FFF2-40B4-BE49-F238E27FC236}">
                  <a16:creationId xmlns:a16="http://schemas.microsoft.com/office/drawing/2014/main" id="{EC87C353-9DFF-4D45-B74C-CFFEF88200EB}"/>
                </a:ext>
              </a:extLst>
            </p:cNvPr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132;p66">
              <a:extLst>
                <a:ext uri="{FF2B5EF4-FFF2-40B4-BE49-F238E27FC236}">
                  <a16:creationId xmlns:a16="http://schemas.microsoft.com/office/drawing/2014/main" id="{0B060194-A884-44E3-B209-C1D3824C0A6A}"/>
                </a:ext>
              </a:extLst>
            </p:cNvPr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133;p66">
              <a:extLst>
                <a:ext uri="{FF2B5EF4-FFF2-40B4-BE49-F238E27FC236}">
                  <a16:creationId xmlns:a16="http://schemas.microsoft.com/office/drawing/2014/main" id="{2C475E08-7450-4E3B-BBF6-00BDBB533A12}"/>
                </a:ext>
              </a:extLst>
            </p:cNvPr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134;p66">
              <a:extLst>
                <a:ext uri="{FF2B5EF4-FFF2-40B4-BE49-F238E27FC236}">
                  <a16:creationId xmlns:a16="http://schemas.microsoft.com/office/drawing/2014/main" id="{C5D0145C-ED01-4348-8083-0B270CD0DBD1}"/>
                </a:ext>
              </a:extLst>
            </p:cNvPr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135;p66">
              <a:extLst>
                <a:ext uri="{FF2B5EF4-FFF2-40B4-BE49-F238E27FC236}">
                  <a16:creationId xmlns:a16="http://schemas.microsoft.com/office/drawing/2014/main" id="{329C027B-71D2-4629-ADDE-DD4F1C1B9174}"/>
                </a:ext>
              </a:extLst>
            </p:cNvPr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136;p66">
              <a:extLst>
                <a:ext uri="{FF2B5EF4-FFF2-40B4-BE49-F238E27FC236}">
                  <a16:creationId xmlns:a16="http://schemas.microsoft.com/office/drawing/2014/main" id="{7687C4CD-F9A3-4BCD-8D6A-80C8905737CA}"/>
                </a:ext>
              </a:extLst>
            </p:cNvPr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137;p66">
              <a:extLst>
                <a:ext uri="{FF2B5EF4-FFF2-40B4-BE49-F238E27FC236}">
                  <a16:creationId xmlns:a16="http://schemas.microsoft.com/office/drawing/2014/main" id="{273D9A09-CC33-4745-9E30-C3683F4FDD9A}"/>
                </a:ext>
              </a:extLst>
            </p:cNvPr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138;p66">
              <a:extLst>
                <a:ext uri="{FF2B5EF4-FFF2-40B4-BE49-F238E27FC236}">
                  <a16:creationId xmlns:a16="http://schemas.microsoft.com/office/drawing/2014/main" id="{014E4AE7-2A4D-48EE-9F8F-142BB6115AB2}"/>
                </a:ext>
              </a:extLst>
            </p:cNvPr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139;p66">
              <a:extLst>
                <a:ext uri="{FF2B5EF4-FFF2-40B4-BE49-F238E27FC236}">
                  <a16:creationId xmlns:a16="http://schemas.microsoft.com/office/drawing/2014/main" id="{35C316D3-589C-41C6-A041-966A2FCE5946}"/>
                </a:ext>
              </a:extLst>
            </p:cNvPr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140;p66">
              <a:extLst>
                <a:ext uri="{FF2B5EF4-FFF2-40B4-BE49-F238E27FC236}">
                  <a16:creationId xmlns:a16="http://schemas.microsoft.com/office/drawing/2014/main" id="{76A7D29C-E70A-4CE9-B964-C55C0CF52D8B}"/>
                </a:ext>
              </a:extLst>
            </p:cNvPr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141;p66">
              <a:extLst>
                <a:ext uri="{FF2B5EF4-FFF2-40B4-BE49-F238E27FC236}">
                  <a16:creationId xmlns:a16="http://schemas.microsoft.com/office/drawing/2014/main" id="{DA396AB9-C4F0-471B-9B70-FBF421701354}"/>
                </a:ext>
              </a:extLst>
            </p:cNvPr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142;p66">
              <a:extLst>
                <a:ext uri="{FF2B5EF4-FFF2-40B4-BE49-F238E27FC236}">
                  <a16:creationId xmlns:a16="http://schemas.microsoft.com/office/drawing/2014/main" id="{0DE7A1B5-24D8-4754-B257-3E86197037BE}"/>
                </a:ext>
              </a:extLst>
            </p:cNvPr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143;p66">
              <a:extLst>
                <a:ext uri="{FF2B5EF4-FFF2-40B4-BE49-F238E27FC236}">
                  <a16:creationId xmlns:a16="http://schemas.microsoft.com/office/drawing/2014/main" id="{DD848EA6-786F-41B0-A5D9-E71B2D06D5A8}"/>
                </a:ext>
              </a:extLst>
            </p:cNvPr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144;p66">
              <a:extLst>
                <a:ext uri="{FF2B5EF4-FFF2-40B4-BE49-F238E27FC236}">
                  <a16:creationId xmlns:a16="http://schemas.microsoft.com/office/drawing/2014/main" id="{EA5BCD57-5000-40E5-8D49-E01D38B178F8}"/>
                </a:ext>
              </a:extLst>
            </p:cNvPr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145;p66">
              <a:extLst>
                <a:ext uri="{FF2B5EF4-FFF2-40B4-BE49-F238E27FC236}">
                  <a16:creationId xmlns:a16="http://schemas.microsoft.com/office/drawing/2014/main" id="{D93487C3-009E-4FB9-A41A-20A0833235FE}"/>
                </a:ext>
              </a:extLst>
            </p:cNvPr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146;p66">
              <a:extLst>
                <a:ext uri="{FF2B5EF4-FFF2-40B4-BE49-F238E27FC236}">
                  <a16:creationId xmlns:a16="http://schemas.microsoft.com/office/drawing/2014/main" id="{50835D76-C8DA-4AF6-BC97-29EB8B1441A8}"/>
                </a:ext>
              </a:extLst>
            </p:cNvPr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147;p66">
              <a:extLst>
                <a:ext uri="{FF2B5EF4-FFF2-40B4-BE49-F238E27FC236}">
                  <a16:creationId xmlns:a16="http://schemas.microsoft.com/office/drawing/2014/main" id="{C6F087BA-1E15-4402-A5BA-6D33EAF05E6B}"/>
                </a:ext>
              </a:extLst>
            </p:cNvPr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148;p66">
              <a:extLst>
                <a:ext uri="{FF2B5EF4-FFF2-40B4-BE49-F238E27FC236}">
                  <a16:creationId xmlns:a16="http://schemas.microsoft.com/office/drawing/2014/main" id="{9FB26359-68B3-484B-8F86-576807C513FB}"/>
                </a:ext>
              </a:extLst>
            </p:cNvPr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149;p66">
              <a:extLst>
                <a:ext uri="{FF2B5EF4-FFF2-40B4-BE49-F238E27FC236}">
                  <a16:creationId xmlns:a16="http://schemas.microsoft.com/office/drawing/2014/main" id="{A2557E51-9518-41E8-8801-900353942AAA}"/>
                </a:ext>
              </a:extLst>
            </p:cNvPr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150;p66">
              <a:extLst>
                <a:ext uri="{FF2B5EF4-FFF2-40B4-BE49-F238E27FC236}">
                  <a16:creationId xmlns:a16="http://schemas.microsoft.com/office/drawing/2014/main" id="{5429AD77-C7F6-4AC2-9E8D-C8ACC272C88B}"/>
                </a:ext>
              </a:extLst>
            </p:cNvPr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151;p66">
              <a:extLst>
                <a:ext uri="{FF2B5EF4-FFF2-40B4-BE49-F238E27FC236}">
                  <a16:creationId xmlns:a16="http://schemas.microsoft.com/office/drawing/2014/main" id="{BC18470F-BE71-4284-903A-6D34E9532143}"/>
                </a:ext>
              </a:extLst>
            </p:cNvPr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152;p66">
              <a:extLst>
                <a:ext uri="{FF2B5EF4-FFF2-40B4-BE49-F238E27FC236}">
                  <a16:creationId xmlns:a16="http://schemas.microsoft.com/office/drawing/2014/main" id="{4FDD08CF-C1EA-48CF-A82B-00499B0500DD}"/>
                </a:ext>
              </a:extLst>
            </p:cNvPr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53;p66">
              <a:extLst>
                <a:ext uri="{FF2B5EF4-FFF2-40B4-BE49-F238E27FC236}">
                  <a16:creationId xmlns:a16="http://schemas.microsoft.com/office/drawing/2014/main" id="{0B70816D-FA3A-4173-981F-E178C2AA3B18}"/>
                </a:ext>
              </a:extLst>
            </p:cNvPr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54;p66">
              <a:extLst>
                <a:ext uri="{FF2B5EF4-FFF2-40B4-BE49-F238E27FC236}">
                  <a16:creationId xmlns:a16="http://schemas.microsoft.com/office/drawing/2014/main" id="{27A324AE-9C81-4CB0-925E-E8B0D295A134}"/>
                </a:ext>
              </a:extLst>
            </p:cNvPr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155;p66">
              <a:extLst>
                <a:ext uri="{FF2B5EF4-FFF2-40B4-BE49-F238E27FC236}">
                  <a16:creationId xmlns:a16="http://schemas.microsoft.com/office/drawing/2014/main" id="{FB3037A7-2DE6-49E7-A6DD-86A9440DBE8C}"/>
                </a:ext>
              </a:extLst>
            </p:cNvPr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56;p66">
              <a:extLst>
                <a:ext uri="{FF2B5EF4-FFF2-40B4-BE49-F238E27FC236}">
                  <a16:creationId xmlns:a16="http://schemas.microsoft.com/office/drawing/2014/main" id="{E25B1699-0476-4C7D-8CE7-3AD2FFDB4A7E}"/>
                </a:ext>
              </a:extLst>
            </p:cNvPr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57;p66">
              <a:extLst>
                <a:ext uri="{FF2B5EF4-FFF2-40B4-BE49-F238E27FC236}">
                  <a16:creationId xmlns:a16="http://schemas.microsoft.com/office/drawing/2014/main" id="{55A6C0AE-1F72-4C20-87BB-86B8D854A583}"/>
                </a:ext>
              </a:extLst>
            </p:cNvPr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58;p66">
              <a:extLst>
                <a:ext uri="{FF2B5EF4-FFF2-40B4-BE49-F238E27FC236}">
                  <a16:creationId xmlns:a16="http://schemas.microsoft.com/office/drawing/2014/main" id="{3B4D565C-9F20-44B2-B6F5-65DB12361587}"/>
                </a:ext>
              </a:extLst>
            </p:cNvPr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159;p66">
              <a:extLst>
                <a:ext uri="{FF2B5EF4-FFF2-40B4-BE49-F238E27FC236}">
                  <a16:creationId xmlns:a16="http://schemas.microsoft.com/office/drawing/2014/main" id="{AC1C0470-F88A-4FD5-BF11-989ACD504504}"/>
                </a:ext>
              </a:extLst>
            </p:cNvPr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160;p66">
              <a:extLst>
                <a:ext uri="{FF2B5EF4-FFF2-40B4-BE49-F238E27FC236}">
                  <a16:creationId xmlns:a16="http://schemas.microsoft.com/office/drawing/2014/main" id="{B47F7243-F464-40AE-8BF0-7C0255EEB780}"/>
                </a:ext>
              </a:extLst>
            </p:cNvPr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161;p66">
              <a:extLst>
                <a:ext uri="{FF2B5EF4-FFF2-40B4-BE49-F238E27FC236}">
                  <a16:creationId xmlns:a16="http://schemas.microsoft.com/office/drawing/2014/main" id="{48176B56-0E61-4553-AD46-D934E892ABA2}"/>
                </a:ext>
              </a:extLst>
            </p:cNvPr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162;p66">
              <a:extLst>
                <a:ext uri="{FF2B5EF4-FFF2-40B4-BE49-F238E27FC236}">
                  <a16:creationId xmlns:a16="http://schemas.microsoft.com/office/drawing/2014/main" id="{0BF45B0E-BC40-42B0-B9A8-B573B2E5BB79}"/>
                </a:ext>
              </a:extLst>
            </p:cNvPr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163;p66">
              <a:extLst>
                <a:ext uri="{FF2B5EF4-FFF2-40B4-BE49-F238E27FC236}">
                  <a16:creationId xmlns:a16="http://schemas.microsoft.com/office/drawing/2014/main" id="{CD4A7E29-948F-42AC-AF7A-FBC7E591961F}"/>
                </a:ext>
              </a:extLst>
            </p:cNvPr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164;p66">
              <a:extLst>
                <a:ext uri="{FF2B5EF4-FFF2-40B4-BE49-F238E27FC236}">
                  <a16:creationId xmlns:a16="http://schemas.microsoft.com/office/drawing/2014/main" id="{120AE4AA-48B3-4FD1-91D0-A15711D2B5C1}"/>
                </a:ext>
              </a:extLst>
            </p:cNvPr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165;p66">
              <a:extLst>
                <a:ext uri="{FF2B5EF4-FFF2-40B4-BE49-F238E27FC236}">
                  <a16:creationId xmlns:a16="http://schemas.microsoft.com/office/drawing/2014/main" id="{9A639C23-6C40-49CF-9CA9-FAA5359088C2}"/>
                </a:ext>
              </a:extLst>
            </p:cNvPr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8" name="圖片 187">
            <a:extLst>
              <a:ext uri="{FF2B5EF4-FFF2-40B4-BE49-F238E27FC236}">
                <a16:creationId xmlns:a16="http://schemas.microsoft.com/office/drawing/2014/main" id="{EEF63551-5BC9-4D7F-96F0-010A09EF76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>
          <a:xfrm>
            <a:off x="179512" y="0"/>
            <a:ext cx="1368152" cy="920598"/>
          </a:xfrm>
          <a:prstGeom prst="rect">
            <a:avLst/>
          </a:prstGeom>
        </p:spPr>
      </p:pic>
      <p:sp>
        <p:nvSpPr>
          <p:cNvPr id="190" name="文字方塊 189">
            <a:extLst>
              <a:ext uri="{FF2B5EF4-FFF2-40B4-BE49-F238E27FC236}">
                <a16:creationId xmlns:a16="http://schemas.microsoft.com/office/drawing/2014/main" id="{A0051A50-DE62-48A5-9305-CA71E7C98D60}"/>
              </a:ext>
            </a:extLst>
          </p:cNvPr>
          <p:cNvSpPr txBox="1"/>
          <p:nvPr/>
        </p:nvSpPr>
        <p:spPr>
          <a:xfrm>
            <a:off x="214559" y="2921268"/>
            <a:ext cx="24436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/>
              <a:t>PRE-CODED LIST (STACK) </a:t>
            </a:r>
          </a:p>
          <a:p>
            <a:endParaRPr lang="en-US" altLang="zh-TW" sz="1200" b="1" dirty="0"/>
          </a:p>
          <a:p>
            <a:endParaRPr lang="en-US" altLang="zh-TW" sz="1200" b="1" dirty="0"/>
          </a:p>
          <a:p>
            <a:endParaRPr lang="en-US" altLang="zh-TW" sz="1200" b="1" dirty="0"/>
          </a:p>
          <a:p>
            <a:endParaRPr lang="en-US" altLang="zh-TW" sz="1200" b="1" dirty="0"/>
          </a:p>
          <a:p>
            <a:endParaRPr lang="en-US" altLang="zh-TW" sz="1200" b="1" dirty="0"/>
          </a:p>
          <a:p>
            <a:endParaRPr lang="en-US" altLang="zh-TW" sz="1200" b="1" dirty="0"/>
          </a:p>
          <a:p>
            <a:endParaRPr lang="en-US" altLang="zh-TW" sz="1200" b="1" dirty="0"/>
          </a:p>
          <a:p>
            <a:r>
              <a:rPr lang="en-US" altLang="zh-TW" sz="1200" b="1" dirty="0"/>
              <a:t>REGISTERED</a:t>
            </a:r>
          </a:p>
          <a:p>
            <a:r>
              <a:rPr lang="en-US" altLang="zh-TW" sz="1200" b="1" dirty="0"/>
              <a:t>MARK DATABASE</a:t>
            </a:r>
            <a:endParaRPr lang="zh-TW" altLang="en-US" sz="1200" b="1" dirty="0"/>
          </a:p>
          <a:p>
            <a:endParaRPr lang="zh-TW" altLang="en-US" sz="1200" b="1" dirty="0"/>
          </a:p>
        </p:txBody>
      </p:sp>
      <p:sp>
        <p:nvSpPr>
          <p:cNvPr id="189" name="加號 188">
            <a:extLst>
              <a:ext uri="{FF2B5EF4-FFF2-40B4-BE49-F238E27FC236}">
                <a16:creationId xmlns:a16="http://schemas.microsoft.com/office/drawing/2014/main" id="{87324D29-3B9E-4AB6-BE36-2FB0E7E8AA45}"/>
              </a:ext>
            </a:extLst>
          </p:cNvPr>
          <p:cNvSpPr/>
          <p:nvPr/>
        </p:nvSpPr>
        <p:spPr>
          <a:xfrm>
            <a:off x="641531" y="4043711"/>
            <a:ext cx="144016" cy="180377"/>
          </a:xfrm>
          <a:prstGeom prst="mathPl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8" name="圖片 107">
            <a:extLst>
              <a:ext uri="{FF2B5EF4-FFF2-40B4-BE49-F238E27FC236}">
                <a16:creationId xmlns:a16="http://schemas.microsoft.com/office/drawing/2014/main" id="{AC5D4DED-0978-4BFD-8776-12ECE29E6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9" y="1899222"/>
            <a:ext cx="1105060" cy="11050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4695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979F7298-CA99-4742-A8CA-08137CCA0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9" y="3514793"/>
            <a:ext cx="7892540" cy="207901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5F09514-B727-4548-9846-E3715F433A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>
          <a:xfrm>
            <a:off x="179512" y="9790"/>
            <a:ext cx="1368152" cy="920598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4F0C4CB2-7CB4-4E50-A380-033DE3C8AF81}"/>
              </a:ext>
            </a:extLst>
          </p:cNvPr>
          <p:cNvSpPr txBox="1">
            <a:spLocks/>
          </p:cNvSpPr>
          <p:nvPr/>
        </p:nvSpPr>
        <p:spPr>
          <a:xfrm>
            <a:off x="1594520" y="287528"/>
            <a:ext cx="7092280" cy="72008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sz="3600" b="1" dirty="0">
                <a:ln w="9000" cmpd="sng">
                  <a:noFill/>
                  <a:prstDash val="solid"/>
                </a:ln>
                <a:solidFill>
                  <a:schemeClr val="accent4"/>
                </a:solidFill>
                <a:latin typeface="+mj-lt"/>
              </a:rPr>
              <a:t>Features of G/S Name Assistant (Internal)</a:t>
            </a:r>
          </a:p>
        </p:txBody>
      </p:sp>
      <p:grpSp>
        <p:nvGrpSpPr>
          <p:cNvPr id="44" name="Google Shape;5325;p70">
            <a:extLst>
              <a:ext uri="{FF2B5EF4-FFF2-40B4-BE49-F238E27FC236}">
                <a16:creationId xmlns:a16="http://schemas.microsoft.com/office/drawing/2014/main" id="{B080DF32-9339-4165-820C-EE97182F4682}"/>
              </a:ext>
            </a:extLst>
          </p:cNvPr>
          <p:cNvGrpSpPr/>
          <p:nvPr/>
        </p:nvGrpSpPr>
        <p:grpSpPr>
          <a:xfrm>
            <a:off x="544234" y="972243"/>
            <a:ext cx="8055532" cy="2197621"/>
            <a:chOff x="238125" y="1188749"/>
            <a:chExt cx="7140450" cy="3335551"/>
          </a:xfrm>
        </p:grpSpPr>
        <p:sp>
          <p:nvSpPr>
            <p:cNvPr id="50" name="Google Shape;5326;p70">
              <a:extLst>
                <a:ext uri="{FF2B5EF4-FFF2-40B4-BE49-F238E27FC236}">
                  <a16:creationId xmlns:a16="http://schemas.microsoft.com/office/drawing/2014/main" id="{7E9F0D61-3426-440F-9ED4-295BE35561B1}"/>
                </a:ext>
              </a:extLst>
            </p:cNvPr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51" name="Google Shape;5327;p70">
              <a:extLst>
                <a:ext uri="{FF2B5EF4-FFF2-40B4-BE49-F238E27FC236}">
                  <a16:creationId xmlns:a16="http://schemas.microsoft.com/office/drawing/2014/main" id="{AA88AA8A-6433-4811-9F25-86E0514E6F95}"/>
                </a:ext>
              </a:extLst>
            </p:cNvPr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52" name="Google Shape;5328;p70">
              <a:extLst>
                <a:ext uri="{FF2B5EF4-FFF2-40B4-BE49-F238E27FC236}">
                  <a16:creationId xmlns:a16="http://schemas.microsoft.com/office/drawing/2014/main" id="{7048707B-A452-4ECF-8FC7-347880EF5A17}"/>
                </a:ext>
              </a:extLst>
            </p:cNvPr>
            <p:cNvSpPr/>
            <p:nvPr/>
          </p:nvSpPr>
          <p:spPr>
            <a:xfrm>
              <a:off x="3871550" y="1188749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53" name="Google Shape;5329;p70">
              <a:extLst>
                <a:ext uri="{FF2B5EF4-FFF2-40B4-BE49-F238E27FC236}">
                  <a16:creationId xmlns:a16="http://schemas.microsoft.com/office/drawing/2014/main" id="{4848CDEA-13C4-44D8-B85C-3E3E0E1755F4}"/>
                </a:ext>
              </a:extLst>
            </p:cNvPr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54" name="Google Shape;5330;p70">
              <a:extLst>
                <a:ext uri="{FF2B5EF4-FFF2-40B4-BE49-F238E27FC236}">
                  <a16:creationId xmlns:a16="http://schemas.microsoft.com/office/drawing/2014/main" id="{59B76207-4842-4394-9998-6955E1B88C8B}"/>
                </a:ext>
              </a:extLst>
            </p:cNvPr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503B930C-7B5F-4B13-9045-F82C7E66B953}"/>
              </a:ext>
            </a:extLst>
          </p:cNvPr>
          <p:cNvSpPr txBox="1"/>
          <p:nvPr/>
        </p:nvSpPr>
        <p:spPr>
          <a:xfrm>
            <a:off x="3471068" y="1686417"/>
            <a:ext cx="20453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</a:rPr>
              <a:t>Edit Distance Algorithm</a:t>
            </a: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4E17D417-6E8E-4EC3-86B9-45D6E403B9A6}"/>
              </a:ext>
            </a:extLst>
          </p:cNvPr>
          <p:cNvSpPr txBox="1"/>
          <p:nvPr/>
        </p:nvSpPr>
        <p:spPr>
          <a:xfrm>
            <a:off x="576559" y="1125027"/>
            <a:ext cx="36068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Maintain G/S Code Finder</a:t>
            </a: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0BE2A6E0-858B-48AF-B9C6-959D328C6924}"/>
              </a:ext>
            </a:extLst>
          </p:cNvPr>
          <p:cNvSpPr txBox="1"/>
          <p:nvPr/>
        </p:nvSpPr>
        <p:spPr>
          <a:xfrm>
            <a:off x="5640407" y="1054219"/>
            <a:ext cx="33960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zh-TW" sz="2400" dirty="0"/>
              <a:t>Integrate more databases</a:t>
            </a:r>
            <a:endParaRPr lang="zh-TW" altLang="en-US" sz="24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623D31FE-F457-4964-97A1-6F14FE431C44}"/>
              </a:ext>
            </a:extLst>
          </p:cNvPr>
          <p:cNvSpPr txBox="1"/>
          <p:nvPr/>
        </p:nvSpPr>
        <p:spPr>
          <a:xfrm>
            <a:off x="598049" y="2302526"/>
            <a:ext cx="3397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zh-TW" sz="2400" dirty="0"/>
              <a:t>Color-coded User Interface (UI) Design</a:t>
            </a:r>
            <a:endParaRPr lang="zh-TW" altLang="en-US" sz="2400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FA9A75A3-D50D-4225-A29B-116885EB4DC1}"/>
              </a:ext>
            </a:extLst>
          </p:cNvPr>
          <p:cNvSpPr txBox="1"/>
          <p:nvPr/>
        </p:nvSpPr>
        <p:spPr>
          <a:xfrm>
            <a:off x="5640407" y="2250871"/>
            <a:ext cx="2747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altLang="zh-TW" sz="2400" dirty="0"/>
              <a:t>Decision support only</a:t>
            </a:r>
            <a:endParaRPr lang="zh-TW" altLang="en-US" sz="24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62FC5A9-C6EC-4B40-B534-AC51626853BF}"/>
              </a:ext>
            </a:extLst>
          </p:cNvPr>
          <p:cNvSpPr txBox="1"/>
          <p:nvPr/>
        </p:nvSpPr>
        <p:spPr>
          <a:xfrm>
            <a:off x="1005113" y="3938086"/>
            <a:ext cx="1118615" cy="5035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indent="-360000"/>
            <a:r>
              <a:rPr lang="zh-TW" altLang="en-US" sz="1400" b="1" dirty="0">
                <a:solidFill>
                  <a:srgbClr val="CC0099"/>
                </a:solidFill>
              </a:rPr>
              <a:t>🆕</a:t>
            </a:r>
            <a:r>
              <a:rPr lang="en-US" altLang="zh-TW" sz="1400" b="1" dirty="0">
                <a:solidFill>
                  <a:srgbClr val="CC0099"/>
                </a:solidFill>
              </a:rPr>
              <a:t>G/S Name Assistant</a:t>
            </a:r>
            <a:endParaRPr lang="zh-TW" altLang="en-US" sz="1400" b="1" dirty="0">
              <a:solidFill>
                <a:srgbClr val="CC0099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5B39F4D-069B-4B74-99F5-222A2779A4AE}"/>
              </a:ext>
            </a:extLst>
          </p:cNvPr>
          <p:cNvSpPr txBox="1"/>
          <p:nvPr/>
        </p:nvSpPr>
        <p:spPr>
          <a:xfrm>
            <a:off x="2859000" y="3535737"/>
            <a:ext cx="1224136" cy="319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36000" tIns="72000" rIns="36000" bIns="72000" rtlCol="0">
            <a:noAutofit/>
          </a:bodyPr>
          <a:lstStyle/>
          <a:p>
            <a:r>
              <a:rPr lang="en-US" altLang="zh-TW" sz="1300" b="1" dirty="0">
                <a:solidFill>
                  <a:schemeClr val="tx2">
                    <a:lumMod val="75000"/>
                  </a:schemeClr>
                </a:solidFill>
              </a:rPr>
              <a:t>G/S Code Finder</a:t>
            </a:r>
            <a:endParaRPr lang="zh-TW" altLang="en-US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投影片編號版面配置區 38">
            <a:extLst>
              <a:ext uri="{FF2B5EF4-FFF2-40B4-BE49-F238E27FC236}">
                <a16:creationId xmlns:a16="http://schemas.microsoft.com/office/drawing/2014/main" id="{F4EB12B3-44EE-4F32-A0C4-DA66A3E8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E299-5C4F-4C97-96BF-F92B39E456B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圖說文字: 直線 1">
            <a:extLst>
              <a:ext uri="{FF2B5EF4-FFF2-40B4-BE49-F238E27FC236}">
                <a16:creationId xmlns:a16="http://schemas.microsoft.com/office/drawing/2014/main" id="{FE931CB4-9110-4CE3-9990-14CCDD598661}"/>
              </a:ext>
            </a:extLst>
          </p:cNvPr>
          <p:cNvSpPr/>
          <p:nvPr/>
        </p:nvSpPr>
        <p:spPr>
          <a:xfrm>
            <a:off x="123269" y="3231628"/>
            <a:ext cx="1763688" cy="227112"/>
          </a:xfrm>
          <a:prstGeom prst="borderCallout1">
            <a:avLst>
              <a:gd name="adj1" fmla="val 55037"/>
              <a:gd name="adj2" fmla="val 100015"/>
              <a:gd name="adj3" fmla="val 113127"/>
              <a:gd name="adj4" fmla="val 111825"/>
            </a:avLst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UI screenshot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4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圖片 187">
            <a:extLst>
              <a:ext uri="{FF2B5EF4-FFF2-40B4-BE49-F238E27FC236}">
                <a16:creationId xmlns:a16="http://schemas.microsoft.com/office/drawing/2014/main" id="{EEF63551-5BC9-4D7F-96F0-010A09EF76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>
          <a:xfrm>
            <a:off x="179512" y="0"/>
            <a:ext cx="1368152" cy="920598"/>
          </a:xfrm>
          <a:prstGeom prst="rect">
            <a:avLst/>
          </a:prstGeom>
        </p:spPr>
      </p:pic>
      <p:sp>
        <p:nvSpPr>
          <p:cNvPr id="190" name="內容版面配置區 2">
            <a:extLst>
              <a:ext uri="{FF2B5EF4-FFF2-40B4-BE49-F238E27FC236}">
                <a16:creationId xmlns:a16="http://schemas.microsoft.com/office/drawing/2014/main" id="{D4DE8C9B-427D-4129-901B-CADBEECFB8FE}"/>
              </a:ext>
            </a:extLst>
          </p:cNvPr>
          <p:cNvSpPr txBox="1">
            <a:spLocks/>
          </p:cNvSpPr>
          <p:nvPr/>
        </p:nvSpPr>
        <p:spPr>
          <a:xfrm>
            <a:off x="107504" y="1396968"/>
            <a:ext cx="9036496" cy="41035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altLang="zh-TW" sz="2400" b="1" dirty="0"/>
          </a:p>
          <a:p>
            <a:pPr marL="457200" lvl="1" indent="0">
              <a:buFont typeface="Arial" pitchFamily="34" charset="0"/>
              <a:buNone/>
            </a:pPr>
            <a:endParaRPr lang="en-US" altLang="zh-TW" sz="2400" dirty="0"/>
          </a:p>
          <a:p>
            <a:endParaRPr lang="zh-TW" altLang="en-US" sz="1200" dirty="0">
              <a:solidFill>
                <a:prstClr val="black">
                  <a:tint val="75000"/>
                </a:prstClr>
              </a:solidFill>
              <a:latin typeface="+mn-lt"/>
              <a:ea typeface="+mn-ea"/>
            </a:endParaRPr>
          </a:p>
        </p:txBody>
      </p:sp>
      <p:sp>
        <p:nvSpPr>
          <p:cNvPr id="191" name="投影片編號版面配置區 3">
            <a:extLst>
              <a:ext uri="{FF2B5EF4-FFF2-40B4-BE49-F238E27FC236}">
                <a16:creationId xmlns:a16="http://schemas.microsoft.com/office/drawing/2014/main" id="{B8EEF4E7-ADEA-48A9-BF87-61242720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5263687"/>
            <a:ext cx="2133600" cy="304271"/>
          </a:xfrm>
        </p:spPr>
        <p:txBody>
          <a:bodyPr/>
          <a:lstStyle/>
          <a:p>
            <a:fld id="{51D2D507-09EA-4C6F-96ED-053C801F879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15BE412-1AC8-4F00-966A-E6777340FD2E}"/>
              </a:ext>
            </a:extLst>
          </p:cNvPr>
          <p:cNvSpPr txBox="1">
            <a:spLocks/>
          </p:cNvSpPr>
          <p:nvPr/>
        </p:nvSpPr>
        <p:spPr>
          <a:xfrm>
            <a:off x="1619672" y="157200"/>
            <a:ext cx="7221488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sz="3600" b="1" dirty="0">
                <a:ln w="9000" cmpd="sng">
                  <a:noFill/>
                  <a:prstDash val="solid"/>
                </a:ln>
                <a:solidFill>
                  <a:schemeClr val="accent4"/>
                </a:solidFill>
                <a:latin typeface="+mj-lt"/>
              </a:rPr>
              <a:t>Encouraging Results </a:t>
            </a:r>
            <a:r>
              <a:rPr lang="en-US" altLang="zh-TW" sz="3200" b="1" dirty="0">
                <a:ln w="9000" cmpd="sng">
                  <a:noFill/>
                  <a:prstDash val="solid"/>
                </a:ln>
                <a:solidFill>
                  <a:schemeClr val="accent4"/>
                </a:solidFill>
                <a:latin typeface="+mj-lt"/>
              </a:rPr>
              <a:t>(Internal)</a:t>
            </a:r>
            <a:endParaRPr lang="zh-TW" altLang="en-US" sz="3200" b="1" dirty="0">
              <a:ln w="9000" cmpd="sng">
                <a:noFill/>
                <a:prstDash val="solid"/>
              </a:ln>
              <a:solidFill>
                <a:schemeClr val="accent4"/>
              </a:solidFill>
              <a:latin typeface="+mj-lt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4DA6104-6421-4CD1-BC9F-B0595006B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112682"/>
              </p:ext>
            </p:extLst>
          </p:nvPr>
        </p:nvGraphicFramePr>
        <p:xfrm>
          <a:off x="4572000" y="1631229"/>
          <a:ext cx="4215408" cy="3112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5371">
                  <a:extLst>
                    <a:ext uri="{9D8B030D-6E8A-4147-A177-3AD203B41FA5}">
                      <a16:colId xmlns:a16="http://schemas.microsoft.com/office/drawing/2014/main" val="3687927477"/>
                    </a:ext>
                  </a:extLst>
                </a:gridCol>
                <a:gridCol w="1082333">
                  <a:extLst>
                    <a:ext uri="{9D8B030D-6E8A-4147-A177-3AD203B41FA5}">
                      <a16:colId xmlns:a16="http://schemas.microsoft.com/office/drawing/2014/main" val="590940850"/>
                    </a:ext>
                  </a:extLst>
                </a:gridCol>
                <a:gridCol w="1082333">
                  <a:extLst>
                    <a:ext uri="{9D8B030D-6E8A-4147-A177-3AD203B41FA5}">
                      <a16:colId xmlns:a16="http://schemas.microsoft.com/office/drawing/2014/main" val="313231485"/>
                    </a:ext>
                  </a:extLst>
                </a:gridCol>
                <a:gridCol w="1025371">
                  <a:extLst>
                    <a:ext uri="{9D8B030D-6E8A-4147-A177-3AD203B41FA5}">
                      <a16:colId xmlns:a16="http://schemas.microsoft.com/office/drawing/2014/main" val="1785920309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Examiner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2024.10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(Before)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2025.10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(After)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SAVED BOOLEAN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2658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-57.52%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93451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-14.81%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862869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-32.21%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488333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58.82%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850548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-57.89%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098743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-73.33%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146972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-26.84%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6907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-83.95%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353019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　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TOTAL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-54.79%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18868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011BCFAE-1EA3-40B4-83A0-FDB68BC6B414}"/>
              </a:ext>
            </a:extLst>
          </p:cNvPr>
          <p:cNvSpPr txBox="1"/>
          <p:nvPr/>
        </p:nvSpPr>
        <p:spPr>
          <a:xfrm>
            <a:off x="179512" y="1631229"/>
            <a:ext cx="43204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en-US" altLang="zh-TW" sz="2200" b="1" dirty="0">
                <a:solidFill>
                  <a:srgbClr val="0000FF"/>
                </a:solidFill>
              </a:rPr>
              <a:t>2025 Average activations </a:t>
            </a:r>
            <a:r>
              <a:rPr lang="en-US" altLang="zh-TW" sz="2200" dirty="0">
                <a:solidFill>
                  <a:srgbClr val="0000FF"/>
                </a:solidFill>
              </a:rPr>
              <a:t>: 7,005 times per month 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endParaRPr lang="en-US" altLang="zh-TW" sz="2200" b="1" dirty="0">
              <a:solidFill>
                <a:srgbClr val="0000FF"/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en-US" altLang="zh-TW" sz="2200" b="1" dirty="0">
                <a:solidFill>
                  <a:srgbClr val="0000FF"/>
                </a:solidFill>
              </a:rPr>
              <a:t>Reduction in manual G/S Boolean searches 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  <a:t>(Table on the Right)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endParaRPr lang="en-US" altLang="zh-TW" sz="2200" dirty="0">
              <a:solidFill>
                <a:srgbClr val="0000FF"/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en-US" altLang="zh-TW" sz="2200" b="1" dirty="0">
                <a:solidFill>
                  <a:srgbClr val="0000FF"/>
                </a:solidFill>
              </a:rPr>
              <a:t>Zero negative feedback from examiners</a:t>
            </a:r>
            <a:endParaRPr lang="zh-TW" altLang="en-US" sz="2200" b="1" dirty="0">
              <a:solidFill>
                <a:srgbClr val="0000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F658F5-E552-4425-A04A-96FF7E2163B8}"/>
              </a:ext>
            </a:extLst>
          </p:cNvPr>
          <p:cNvSpPr txBox="1"/>
          <p:nvPr/>
        </p:nvSpPr>
        <p:spPr>
          <a:xfrm>
            <a:off x="4499992" y="1227691"/>
            <a:ext cx="46440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00" b="1" dirty="0"/>
              <a:t>Reduction in manual G/S Boolean searches</a:t>
            </a:r>
            <a:endParaRPr lang="zh-TW" altLang="en-US" sz="1900" dirty="0"/>
          </a:p>
        </p:txBody>
      </p:sp>
    </p:spTree>
    <p:extLst>
      <p:ext uri="{BB962C8B-B14F-4D97-AF65-F5344CB8AC3E}">
        <p14:creationId xmlns:p14="http://schemas.microsoft.com/office/powerpoint/2010/main" val="78524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9DD4312-DE69-48ED-BCDF-ECB14C47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E299-5C4F-4C97-96BF-F92B39E456B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5F09514-B727-4548-9846-E3715F433A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>
          <a:xfrm>
            <a:off x="373218" y="357075"/>
            <a:ext cx="1368152" cy="920598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C74C7782-877E-403E-AC28-87A99D3CD67C}"/>
              </a:ext>
            </a:extLst>
          </p:cNvPr>
          <p:cNvSpPr txBox="1">
            <a:spLocks/>
          </p:cNvSpPr>
          <p:nvPr/>
        </p:nvSpPr>
        <p:spPr>
          <a:xfrm>
            <a:off x="1454383" y="534139"/>
            <a:ext cx="6719062" cy="953581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60000"/>
            <a:r>
              <a:rPr lang="en-US" altLang="zh-TW" sz="3200" dirty="0">
                <a:ln w="9000" cmpd="sng">
                  <a:noFill/>
                  <a:prstDash val="solid"/>
                </a:ln>
                <a:solidFill>
                  <a:srgbClr val="002060"/>
                </a:solidFill>
                <a:cs typeface="+mn-cs"/>
              </a:rPr>
              <a:t>2. AI-Driven Image Search</a:t>
            </a:r>
            <a:r>
              <a:rPr lang="zh-TW" altLang="en-US" sz="3200" dirty="0">
                <a:ln w="9000" cmpd="sng">
                  <a:noFill/>
                  <a:prstDash val="solid"/>
                </a:ln>
                <a:solidFill>
                  <a:srgbClr val="002060"/>
                </a:solidFill>
                <a:cs typeface="+mn-cs"/>
              </a:rPr>
              <a:t> </a:t>
            </a:r>
            <a:r>
              <a:rPr lang="en-US" altLang="zh-TW" sz="3200" dirty="0">
                <a:ln w="9000" cmpd="sng">
                  <a:noFill/>
                  <a:prstDash val="solid"/>
                </a:ln>
                <a:solidFill>
                  <a:srgbClr val="002060"/>
                </a:solidFill>
                <a:cs typeface="+mn-cs"/>
              </a:rPr>
              <a:t>(Beta)  </a:t>
            </a: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800" b="1" dirty="0">
                <a:solidFill>
                  <a:srgbClr val="D60093"/>
                </a:solidFill>
                <a:latin typeface="微軟正黑體" pitchFamily="34" charset="-120"/>
                <a:ea typeface="微軟正黑體" pitchFamily="34" charset="-120"/>
              </a:rPr>
              <a:t>External </a:t>
            </a: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&amp; Internal Use)</a:t>
            </a:r>
            <a:endParaRPr lang="en-US" altLang="zh-TW" sz="3200" dirty="0">
              <a:ln w="9000" cmpd="sng">
                <a:noFill/>
                <a:prstDash val="solid"/>
              </a:ln>
              <a:solidFill>
                <a:srgbClr val="002060"/>
              </a:solidFill>
              <a:cs typeface="+mn-cs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1D838FB-8C17-4C5E-A6B9-614B37595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8" y="1487720"/>
            <a:ext cx="4009628" cy="400962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E0A8AC6-CB2D-4645-AEAB-AAA7631288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14" y="1246900"/>
            <a:ext cx="2391550" cy="239155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F20335A-5F0A-4DCB-8EAE-70A7863C3B59}"/>
              </a:ext>
            </a:extLst>
          </p:cNvPr>
          <p:cNvSpPr txBox="1"/>
          <p:nvPr/>
        </p:nvSpPr>
        <p:spPr>
          <a:xfrm>
            <a:off x="-29344" y="5477798"/>
            <a:ext cx="1594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Image Generated by Gemini</a:t>
            </a:r>
            <a:endParaRPr lang="zh-TW" altLang="en-US" sz="8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207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526347" y="5377258"/>
            <a:ext cx="1778000" cy="304271"/>
          </a:xfrm>
        </p:spPr>
        <p:txBody>
          <a:bodyPr vert="horz" lIns="91440" tIns="45720" rIns="91440" bIns="45720" rtlCol="0" anchor="ctr"/>
          <a:lstStyle/>
          <a:p>
            <a:fld id="{51D2D507-09EA-4C6F-96ED-053C801F879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931706" y="157200"/>
            <a:ext cx="6450294" cy="66007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ctr">
              <a:spcBef>
                <a:spcPct val="0"/>
              </a:spcBef>
              <a:buNone/>
              <a:defRPr sz="4000" b="1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3333" dirty="0">
                <a:latin typeface="+mj-lt"/>
              </a:rPr>
              <a:t>Keys to Conducting AI Image Search</a:t>
            </a:r>
            <a:endParaRPr lang="zh-TW" altLang="en-US" sz="3333" dirty="0">
              <a:latin typeface="+mj-lt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331641" y="1037559"/>
            <a:ext cx="6485053" cy="4280213"/>
            <a:chOff x="683569" y="1340768"/>
            <a:chExt cx="7782063" cy="5136256"/>
          </a:xfrm>
        </p:grpSpPr>
        <p:sp>
          <p:nvSpPr>
            <p:cNvPr id="41" name="圓角矩形"/>
            <p:cNvSpPr/>
            <p:nvPr/>
          </p:nvSpPr>
          <p:spPr>
            <a:xfrm>
              <a:off x="4937240" y="1364457"/>
              <a:ext cx="3528392" cy="5112567"/>
            </a:xfrm>
            <a:prstGeom prst="roundRect">
              <a:avLst>
                <a:gd name="adj" fmla="val 655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90500" dist="25400" dir="5400000" rotWithShape="0">
                <a:srgbClr val="000000">
                  <a:alpha val="19289"/>
                </a:srgbClr>
              </a:outerShdw>
            </a:effectLst>
          </p:spPr>
          <p:txBody>
            <a:bodyPr wrap="square" lIns="42333" tIns="42333" rIns="42333" bIns="42333" numCol="1" anchor="ctr">
              <a:noAutofit/>
            </a:bodyPr>
            <a:lstStyle/>
            <a:p>
              <a:pPr defTabSz="380985">
                <a:defRPr sz="320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pPr>
              <a:endParaRPr sz="2667"/>
            </a:p>
          </p:txBody>
        </p:sp>
        <p:sp>
          <p:nvSpPr>
            <p:cNvPr id="8" name="圓角矩形"/>
            <p:cNvSpPr/>
            <p:nvPr/>
          </p:nvSpPr>
          <p:spPr>
            <a:xfrm>
              <a:off x="683569" y="1340768"/>
              <a:ext cx="3528392" cy="5112568"/>
            </a:xfrm>
            <a:prstGeom prst="roundRect">
              <a:avLst>
                <a:gd name="adj" fmla="val 655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90500" dist="25400" dir="5400000" rotWithShape="0">
                <a:srgbClr val="000000">
                  <a:alpha val="19289"/>
                </a:srgbClr>
              </a:outerShdw>
            </a:effectLst>
          </p:spPr>
          <p:txBody>
            <a:bodyPr wrap="square" lIns="42333" tIns="42333" rIns="42333" bIns="42333" numCol="1" anchor="ctr">
              <a:noAutofit/>
            </a:bodyPr>
            <a:lstStyle/>
            <a:p>
              <a:pPr defTabSz="380985">
                <a:defRPr sz="320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pPr>
              <a:endParaRPr sz="2667"/>
            </a:p>
          </p:txBody>
        </p:sp>
        <p:sp>
          <p:nvSpPr>
            <p:cNvPr id="9" name="視覺表徵"/>
            <p:cNvSpPr txBox="1"/>
            <p:nvPr/>
          </p:nvSpPr>
          <p:spPr>
            <a:xfrm>
              <a:off x="1043609" y="1605323"/>
              <a:ext cx="2857345" cy="410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2333" tIns="42333" rIns="42333" bIns="42333" numCol="1" anchor="ctr">
              <a:spAutoFit/>
            </a:bodyPr>
            <a:lstStyle>
              <a:lvl1pPr defTabSz="825500">
                <a:defRPr sz="3600">
                  <a:solidFill>
                    <a:srgbClr val="222F3E"/>
                  </a:solidFill>
                  <a:latin typeface="PingFang TC Semibold"/>
                  <a:ea typeface="PingFang TC Semibold"/>
                  <a:cs typeface="PingFang TC Semibold"/>
                  <a:sym typeface="PingFang TC Semibold"/>
                </a:defRPr>
              </a:lvl1pPr>
            </a:lstStyle>
            <a:p>
              <a:r>
                <a:rPr lang="en-US" sz="1667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Visual Representation</a:t>
              </a:r>
              <a:endParaRPr sz="1667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線條"/>
            <p:cNvSpPr/>
            <p:nvPr/>
          </p:nvSpPr>
          <p:spPr>
            <a:xfrm>
              <a:off x="1142898" y="2134511"/>
              <a:ext cx="2617861" cy="0"/>
            </a:xfrm>
            <a:prstGeom prst="line">
              <a:avLst/>
            </a:prstGeom>
            <a:noFill/>
            <a:ln w="38100" cap="flat">
              <a:solidFill>
                <a:srgbClr val="5E5E5E"/>
              </a:solidFill>
              <a:prstDash val="solid"/>
              <a:miter lim="400000"/>
            </a:ln>
            <a:effectLst/>
          </p:spPr>
          <p:txBody>
            <a:bodyPr wrap="square" lIns="42333" tIns="42333" rIns="42333" bIns="42333" numCol="1" anchor="ctr">
              <a:noAutofit/>
            </a:bodyPr>
            <a:lstStyle/>
            <a:p>
              <a:pPr defTabSz="687889">
                <a:defRPr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sz="1500"/>
            </a:p>
          </p:txBody>
        </p:sp>
        <p:sp>
          <p:nvSpPr>
            <p:cNvPr id="11" name="將影像的資訊經過演算法或模型轉換成能進行計算的特徵向量，在這裡我們稱之為視覺表徵(Viusal Representation)。"/>
            <p:cNvSpPr txBox="1"/>
            <p:nvPr/>
          </p:nvSpPr>
          <p:spPr>
            <a:xfrm>
              <a:off x="1142898" y="4564285"/>
              <a:ext cx="2617862" cy="1456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2333" tIns="42333" rIns="42333" bIns="42333" numCol="1" anchor="t">
              <a:spAutoFit/>
            </a:bodyPr>
            <a:lstStyle>
              <a:lvl1pPr algn="just" defTabSz="825500">
                <a:defRPr sz="2800">
                  <a:solidFill>
                    <a:srgbClr val="222F3E"/>
                  </a:solidFill>
                  <a:latin typeface="PingFang TC Regular"/>
                  <a:ea typeface="PingFang TC Regular"/>
                  <a:cs typeface="PingFang TC Regular"/>
                  <a:sym typeface="PingFang TC Regular"/>
                </a:defRPr>
              </a:lvl1pPr>
            </a:lstStyle>
            <a:p>
              <a:pPr algn="l"/>
              <a:r>
                <a:rPr lang="en-US" sz="1833" dirty="0">
                  <a:latin typeface="+mn-lt"/>
                </a:rPr>
                <a:t>Image converted to a characteristic vector that can be computed and analyzed.</a:t>
              </a:r>
              <a:endParaRPr sz="1833" dirty="0">
                <a:latin typeface="+mn-lt"/>
              </a:endParaRPr>
            </a:p>
          </p:txBody>
        </p:sp>
        <p:pic>
          <p:nvPicPr>
            <p:cNvPr id="12" name="影像" descr="影像"/>
            <p:cNvPicPr>
              <a:picLocks noChangeAspect="1"/>
            </p:cNvPicPr>
            <p:nvPr/>
          </p:nvPicPr>
          <p:blipFill>
            <a:blip r:embed="rId3"/>
            <a:srcRect r="38117"/>
            <a:stretch>
              <a:fillRect/>
            </a:stretch>
          </p:blipFill>
          <p:spPr>
            <a:xfrm>
              <a:off x="1531286" y="2420888"/>
              <a:ext cx="827664" cy="12959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" name="矩形"/>
            <p:cNvSpPr/>
            <p:nvPr/>
          </p:nvSpPr>
          <p:spPr>
            <a:xfrm>
              <a:off x="2394942" y="2481987"/>
              <a:ext cx="1024930" cy="12324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2333" tIns="42333" rIns="42333" bIns="42333" numCol="1" anchor="ctr">
              <a:noAutofit/>
            </a:bodyPr>
            <a:lstStyle/>
            <a:p>
              <a:pPr defTabSz="380985">
                <a:defRPr sz="320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pPr>
              <a:endParaRPr sz="2667"/>
            </a:p>
          </p:txBody>
        </p:sp>
        <p:sp>
          <p:nvSpPr>
            <p:cNvPr id="15" name="線條"/>
            <p:cNvSpPr/>
            <p:nvPr/>
          </p:nvSpPr>
          <p:spPr>
            <a:xfrm flipV="1">
              <a:off x="2415834" y="3488605"/>
              <a:ext cx="377366" cy="16538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2333" tIns="42333" rIns="42333" bIns="42333" numCol="1" anchor="ctr">
              <a:noAutofit/>
            </a:bodyPr>
            <a:lstStyle/>
            <a:p>
              <a:endParaRPr sz="1500"/>
            </a:p>
          </p:txBody>
        </p:sp>
        <p:sp>
          <p:nvSpPr>
            <p:cNvPr id="16" name="線條"/>
            <p:cNvSpPr/>
            <p:nvPr/>
          </p:nvSpPr>
          <p:spPr>
            <a:xfrm>
              <a:off x="2415834" y="2483755"/>
              <a:ext cx="377366" cy="16538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2333" tIns="42333" rIns="42333" bIns="42333" numCol="1" anchor="ctr">
              <a:noAutofit/>
            </a:bodyPr>
            <a:lstStyle/>
            <a:p>
              <a:endParaRPr sz="1500"/>
            </a:p>
          </p:txBody>
        </p:sp>
        <p:sp>
          <p:nvSpPr>
            <p:cNvPr id="17" name="圓角矩形"/>
            <p:cNvSpPr/>
            <p:nvPr/>
          </p:nvSpPr>
          <p:spPr>
            <a:xfrm>
              <a:off x="2344175" y="2477229"/>
              <a:ext cx="107653" cy="1183283"/>
            </a:xfrm>
            <a:prstGeom prst="roundRect">
              <a:avLst>
                <a:gd name="adj" fmla="val 50000"/>
              </a:avLst>
            </a:prstGeom>
            <a:solidFill>
              <a:srgbClr val="6077EE"/>
            </a:solidFill>
            <a:ln w="12700" cap="flat">
              <a:noFill/>
              <a:miter lim="400000"/>
            </a:ln>
            <a:effectLst>
              <a:outerShdw blurRad="63500" dist="25400" dir="5400000" rotWithShape="0">
                <a:srgbClr val="6077EE">
                  <a:alpha val="50000"/>
                </a:srgbClr>
              </a:outerShdw>
            </a:effectLst>
          </p:spPr>
          <p:txBody>
            <a:bodyPr wrap="square" lIns="42333" tIns="42333" rIns="42333" bIns="42333" numCol="1" anchor="ctr">
              <a:noAutofit/>
            </a:bodyPr>
            <a:lstStyle/>
            <a:p>
              <a:pPr defTabSz="380985">
                <a:defRPr sz="3200">
                  <a:solidFill>
                    <a:schemeClr val="accent5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pPr>
              <a:endParaRPr sz="2667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113" y="2566446"/>
              <a:ext cx="228413" cy="151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群組"/>
            <p:cNvGrpSpPr/>
            <p:nvPr/>
          </p:nvGrpSpPr>
          <p:grpSpPr>
            <a:xfrm>
              <a:off x="5216144" y="1583832"/>
              <a:ext cx="3244287" cy="4854369"/>
              <a:chOff x="-4467997" y="636111"/>
              <a:chExt cx="4039702" cy="5422239"/>
            </a:xfrm>
          </p:grpSpPr>
          <p:sp>
            <p:nvSpPr>
              <p:cNvPr id="32" name="排序"/>
              <p:cNvSpPr txBox="1"/>
              <p:nvPr/>
            </p:nvSpPr>
            <p:spPr>
              <a:xfrm>
                <a:off x="-3377501" y="636111"/>
                <a:ext cx="1539774" cy="4584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2333" tIns="42333" rIns="42333" bIns="42333" numCol="1" anchor="ctr">
                <a:spAutoFit/>
              </a:bodyPr>
              <a:lstStyle>
                <a:lvl1pPr defTabSz="825500">
                  <a:defRPr sz="3600">
                    <a:solidFill>
                      <a:srgbClr val="222F3E"/>
                    </a:solidFill>
                    <a:latin typeface="PingFang TC Semibold"/>
                    <a:ea typeface="PingFang TC Semibold"/>
                    <a:cs typeface="PingFang TC Semibold"/>
                    <a:sym typeface="PingFang TC Semibold"/>
                  </a:defRPr>
                </a:lvl1pPr>
              </a:lstStyle>
              <a:p>
                <a:r>
                  <a:rPr lang="en-US" sz="1667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Ranking</a:t>
                </a:r>
                <a:endParaRPr sz="1667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線條"/>
              <p:cNvSpPr/>
              <p:nvPr/>
            </p:nvSpPr>
            <p:spPr>
              <a:xfrm>
                <a:off x="-4189960" y="1187704"/>
                <a:ext cx="3048524" cy="1"/>
              </a:xfrm>
              <a:prstGeom prst="line">
                <a:avLst/>
              </a:prstGeom>
              <a:noFill/>
              <a:ln w="38100" cap="flat">
                <a:solidFill>
                  <a:srgbClr val="5E5E5E"/>
                </a:solidFill>
                <a:prstDash val="solid"/>
                <a:miter lim="400000"/>
              </a:ln>
              <a:effectLst/>
            </p:spPr>
            <p:txBody>
              <a:bodyPr wrap="square" lIns="42333" tIns="42333" rIns="42333" bIns="42333" numCol="1" anchor="ctr">
                <a:noAutofit/>
              </a:bodyPr>
              <a:lstStyle/>
              <a:p>
                <a:pPr defTabSz="687889">
                  <a:defRPr>
                    <a:solidFill>
                      <a:srgbClr val="000000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 sz="1500"/>
              </a:p>
            </p:txBody>
          </p:sp>
          <p:sp>
            <p:nvSpPr>
              <p:cNvPr id="34" name="將影像轉換成視覺表徵後，我們就可以將所有的圖與查詢的圖(Query Image)來進行比較，並根據相似度來進行排序。"/>
              <p:cNvSpPr txBox="1"/>
              <p:nvPr/>
            </p:nvSpPr>
            <p:spPr>
              <a:xfrm>
                <a:off x="-4467997" y="3675322"/>
                <a:ext cx="4039702" cy="23830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2333" tIns="42333" rIns="42333" bIns="42333" numCol="1" anchor="t">
                <a:spAutoFit/>
              </a:bodyPr>
              <a:lstStyle>
                <a:lvl1pPr algn="just" defTabSz="825500">
                  <a:defRPr sz="2800">
                    <a:solidFill>
                      <a:srgbClr val="222F3E"/>
                    </a:solidFill>
                    <a:latin typeface="PingFang TC Regular"/>
                    <a:ea typeface="PingFang TC Regular"/>
                    <a:cs typeface="PingFang TC Regular"/>
                    <a:sym typeface="PingFang TC Regular"/>
                  </a:defRPr>
                </a:lvl1pPr>
              </a:lstStyle>
              <a:p>
                <a:pPr algn="l"/>
                <a:r>
                  <a:rPr lang="en-US" sz="1833" dirty="0">
                    <a:latin typeface="+mn-lt"/>
                  </a:rPr>
                  <a:t>Query Image converted into a visual representation can be compared to images in the DB. The images shall then be ranked by their degree of similarity.</a:t>
                </a:r>
                <a:endParaRPr sz="1833" dirty="0">
                  <a:latin typeface="+mn-lt"/>
                </a:endParaRPr>
              </a:p>
            </p:txBody>
          </p:sp>
          <p:sp>
            <p:nvSpPr>
              <p:cNvPr id="35" name="圓角矩形"/>
              <p:cNvSpPr/>
              <p:nvPr/>
            </p:nvSpPr>
            <p:spPr>
              <a:xfrm>
                <a:off x="-4070439" y="2116510"/>
                <a:ext cx="368300" cy="839214"/>
              </a:xfrm>
              <a:prstGeom prst="roundRect">
                <a:avLst>
                  <a:gd name="adj" fmla="val 37092"/>
                </a:avLst>
              </a:prstGeom>
              <a:solidFill>
                <a:srgbClr val="E4E4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2333" tIns="42333" rIns="42333" bIns="42333" numCol="1" anchor="ctr">
                <a:noAutofit/>
              </a:bodyPr>
              <a:lstStyle/>
              <a:p>
                <a:pPr defTabSz="687889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667"/>
              </a:p>
            </p:txBody>
          </p:sp>
          <p:sp>
            <p:nvSpPr>
              <p:cNvPr id="36" name="圓角矩形"/>
              <p:cNvSpPr/>
              <p:nvPr/>
            </p:nvSpPr>
            <p:spPr>
              <a:xfrm>
                <a:off x="-3558296" y="1862509"/>
                <a:ext cx="368300" cy="839214"/>
              </a:xfrm>
              <a:prstGeom prst="roundRect">
                <a:avLst>
                  <a:gd name="adj" fmla="val 37092"/>
                </a:avLst>
              </a:prstGeom>
              <a:solidFill>
                <a:srgbClr val="FF79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2333" tIns="42333" rIns="42333" bIns="42333" numCol="1" anchor="ctr">
                <a:noAutofit/>
              </a:bodyPr>
              <a:lstStyle/>
              <a:p>
                <a:pPr defTabSz="687889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667"/>
              </a:p>
            </p:txBody>
          </p:sp>
          <p:sp>
            <p:nvSpPr>
              <p:cNvPr id="37" name="圓角矩形"/>
              <p:cNvSpPr/>
              <p:nvPr/>
            </p:nvSpPr>
            <p:spPr>
              <a:xfrm>
                <a:off x="-3046158" y="2116510"/>
                <a:ext cx="368300" cy="839214"/>
              </a:xfrm>
              <a:prstGeom prst="roundRect">
                <a:avLst>
                  <a:gd name="adj" fmla="val 37092"/>
                </a:avLst>
              </a:prstGeom>
              <a:solidFill>
                <a:srgbClr val="E4E4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2333" tIns="42333" rIns="42333" bIns="42333" numCol="1" anchor="ctr">
                <a:noAutofit/>
              </a:bodyPr>
              <a:lstStyle/>
              <a:p>
                <a:pPr defTabSz="687889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667"/>
              </a:p>
            </p:txBody>
          </p:sp>
          <p:sp>
            <p:nvSpPr>
              <p:cNvPr id="38" name="圓角矩形"/>
              <p:cNvSpPr/>
              <p:nvPr/>
            </p:nvSpPr>
            <p:spPr>
              <a:xfrm>
                <a:off x="-2534016" y="1989510"/>
                <a:ext cx="368300" cy="839214"/>
              </a:xfrm>
              <a:prstGeom prst="roundRect">
                <a:avLst>
                  <a:gd name="adj" fmla="val 37092"/>
                </a:avLst>
              </a:prstGeom>
              <a:solidFill>
                <a:srgbClr val="65C9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2333" tIns="42333" rIns="42333" bIns="42333" numCol="1" anchor="ctr">
                <a:noAutofit/>
              </a:bodyPr>
              <a:lstStyle/>
              <a:p>
                <a:pPr defTabSz="687889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667"/>
              </a:p>
            </p:txBody>
          </p:sp>
          <p:sp>
            <p:nvSpPr>
              <p:cNvPr id="39" name="圓角矩形"/>
              <p:cNvSpPr/>
              <p:nvPr/>
            </p:nvSpPr>
            <p:spPr>
              <a:xfrm>
                <a:off x="-2021876" y="2116510"/>
                <a:ext cx="368300" cy="839214"/>
              </a:xfrm>
              <a:prstGeom prst="roundRect">
                <a:avLst>
                  <a:gd name="adj" fmla="val 37092"/>
                </a:avLst>
              </a:prstGeom>
              <a:solidFill>
                <a:srgbClr val="E4E4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2333" tIns="42333" rIns="42333" bIns="42333" numCol="1" anchor="ctr">
                <a:noAutofit/>
              </a:bodyPr>
              <a:lstStyle/>
              <a:p>
                <a:pPr defTabSz="687889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667"/>
              </a:p>
            </p:txBody>
          </p:sp>
          <p:sp>
            <p:nvSpPr>
              <p:cNvPr id="40" name="圓角矩形"/>
              <p:cNvSpPr/>
              <p:nvPr/>
            </p:nvSpPr>
            <p:spPr>
              <a:xfrm>
                <a:off x="-1509736" y="2116510"/>
                <a:ext cx="368300" cy="839214"/>
              </a:xfrm>
              <a:prstGeom prst="roundRect">
                <a:avLst>
                  <a:gd name="adj" fmla="val 37092"/>
                </a:avLst>
              </a:prstGeom>
              <a:solidFill>
                <a:srgbClr val="E4E4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2333" tIns="42333" rIns="42333" bIns="42333" numCol="1" anchor="ctr">
                <a:noAutofit/>
              </a:bodyPr>
              <a:lstStyle/>
              <a:p>
                <a:pPr defTabSz="687889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667"/>
              </a:p>
            </p:txBody>
          </p:sp>
        </p:grpSp>
      </p:grpSp>
      <p:pic>
        <p:nvPicPr>
          <p:cNvPr id="27" name="圖片 26">
            <a:extLst>
              <a:ext uri="{FF2B5EF4-FFF2-40B4-BE49-F238E27FC236}">
                <a16:creationId xmlns:a16="http://schemas.microsoft.com/office/drawing/2014/main" id="{E07A2009-BE44-4E10-8F00-2320318437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>
          <a:xfrm>
            <a:off x="179512" y="9790"/>
            <a:ext cx="1368152" cy="92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871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21293</TotalTime>
  <Words>553</Words>
  <Application>Microsoft Office PowerPoint</Application>
  <PresentationFormat>如螢幕大小 (16:10)</PresentationFormat>
  <Paragraphs>169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32" baseType="lpstr">
      <vt:lpstr>Malgun Gothic</vt:lpstr>
      <vt:lpstr>Microsoft JhengHei UI</vt:lpstr>
      <vt:lpstr>Noto Sans TC</vt:lpstr>
      <vt:lpstr>細明體</vt:lpstr>
      <vt:lpstr>微軟正黑體</vt:lpstr>
      <vt:lpstr>微軟正黑體</vt:lpstr>
      <vt:lpstr>Arial</vt:lpstr>
      <vt:lpstr>Arial Narrow</vt:lpstr>
      <vt:lpstr>Calibri</vt:lpstr>
      <vt:lpstr>Constantia</vt:lpstr>
      <vt:lpstr>Corbel</vt:lpstr>
      <vt:lpstr>Eras Light ITC</vt:lpstr>
      <vt:lpstr>Roboto</vt:lpstr>
      <vt:lpstr>Wingdings</vt:lpstr>
      <vt:lpstr>1_Office 佈景主題</vt:lpstr>
      <vt:lpstr>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100年度智慧財產局業務座談會 新專利法相關法制修正重點</dc:title>
  <dc:subject/>
  <dc:creator>Taiwan Intellectual Property Office</dc:creator>
  <cp:keywords/>
  <dc:description/>
  <cp:lastModifiedBy>50153方聖詠</cp:lastModifiedBy>
  <cp:revision>1781</cp:revision>
  <cp:lastPrinted>2026-01-12T03:32:09Z</cp:lastPrinted>
  <dcterms:created xsi:type="dcterms:W3CDTF">2012-04-26T02:48:05Z</dcterms:created>
  <dcterms:modified xsi:type="dcterms:W3CDTF">2026-01-23T01:31:40Z</dcterms:modified>
  <cp:category/>
</cp:coreProperties>
</file>